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3" r:id="rId3"/>
    <p:sldId id="278" r:id="rId4"/>
    <p:sldId id="267" r:id="rId5"/>
    <p:sldId id="258" r:id="rId6"/>
    <p:sldId id="266" r:id="rId7"/>
    <p:sldId id="306" r:id="rId8"/>
    <p:sldId id="271" r:id="rId9"/>
    <p:sldId id="291" r:id="rId10"/>
    <p:sldId id="274" r:id="rId11"/>
    <p:sldId id="290" r:id="rId12"/>
    <p:sldId id="275" r:id="rId13"/>
    <p:sldId id="292" r:id="rId14"/>
    <p:sldId id="276" r:id="rId15"/>
    <p:sldId id="315" r:id="rId16"/>
    <p:sldId id="294" r:id="rId17"/>
    <p:sldId id="311" r:id="rId18"/>
    <p:sldId id="312" r:id="rId19"/>
    <p:sldId id="302" r:id="rId20"/>
    <p:sldId id="288" r:id="rId21"/>
    <p:sldId id="316" r:id="rId22"/>
    <p:sldId id="300" r:id="rId23"/>
    <p:sldId id="318" r:id="rId24"/>
    <p:sldId id="299" r:id="rId25"/>
    <p:sldId id="297" r:id="rId26"/>
    <p:sldId id="319" r:id="rId2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91646" autoAdjust="0"/>
  </p:normalViewPr>
  <p:slideViewPr>
    <p:cSldViewPr snapToGrid="0">
      <p:cViewPr varScale="1">
        <p:scale>
          <a:sx n="80" d="100"/>
          <a:sy n="80" d="100"/>
        </p:scale>
        <p:origin x="5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CF697-E41F-459E-879F-BC002ABBBA69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1ED55-7E14-493B-A657-2599AC957F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831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1ED55-7E14-493B-A657-2599AC957F18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932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39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175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690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1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0622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92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363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314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969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763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69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679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42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6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796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18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3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146D0F-85AE-4F26-B148-1AA682278A0E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C816144-1729-42B9-A15B-240B1E41DC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661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rFvfnpSkt8" TargetMode="External"/><Relationship Id="rId2" Type="http://schemas.openxmlformats.org/officeDocument/2006/relationships/hyperlink" Target="https://www.youtube.com/watch?v=uBxZlJd0M_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iszterapia.hu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Pedszakszolg\Downloads\Tar_Eva_Fonologia_READER_.pdf" TargetMode="External"/><Relationship Id="rId2" Type="http://schemas.openxmlformats.org/officeDocument/2006/relationships/hyperlink" Target="file:///C:\Users\Pedszakszolg\Downloads\Bona_Gyermeknyelv_READER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Pedszakszolg\Downloads\imgres%20(1).htm" TargetMode="External"/><Relationship Id="rId2" Type="http://schemas.openxmlformats.org/officeDocument/2006/relationships/hyperlink" Target="https://photos.google.com/share/AF1QipPZI0MpTzUqLoPUlsb1kwM6h4Qf65vW2awfq2KhMUDog0PAyNzONw2ZlNjXioQC6g?pli=1&amp;key=Nkl0c3ZSbjRoTFJDUGQ1SWQwZmRtcTF6V2RlX3h3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692398" y="1717965"/>
            <a:ext cx="6815669" cy="1668700"/>
          </a:xfrm>
        </p:spPr>
        <p:txBody>
          <a:bodyPr/>
          <a:lstStyle/>
          <a:p>
            <a:r>
              <a:rPr lang="hu-HU" b="1" i="1" dirty="0" smtClean="0">
                <a:solidFill>
                  <a:srgbClr val="FF0000"/>
                </a:solidFill>
              </a:rPr>
              <a:t/>
            </a:r>
            <a:br>
              <a:rPr lang="hu-HU" b="1" i="1" dirty="0" smtClean="0">
                <a:solidFill>
                  <a:srgbClr val="FF0000"/>
                </a:solidFill>
              </a:rPr>
            </a:br>
            <a:r>
              <a:rPr lang="hu-HU" b="1" i="1" dirty="0">
                <a:solidFill>
                  <a:srgbClr val="FF0000"/>
                </a:solidFill>
              </a:rPr>
              <a:t/>
            </a:r>
            <a:br>
              <a:rPr lang="hu-HU" b="1" i="1" dirty="0">
                <a:solidFill>
                  <a:srgbClr val="FF0000"/>
                </a:solidFill>
              </a:rPr>
            </a:br>
            <a:r>
              <a:rPr lang="hu-HU" b="1" i="1" dirty="0" smtClean="0">
                <a:solidFill>
                  <a:srgbClr val="FF0000"/>
                </a:solidFill>
              </a:rPr>
              <a:t>NY</a:t>
            </a:r>
            <a:r>
              <a:rPr lang="hu-HU" b="1" i="1" dirty="0" smtClean="0">
                <a:solidFill>
                  <a:srgbClr val="FFC000"/>
                </a:solidFill>
              </a:rPr>
              <a:t>E</a:t>
            </a:r>
            <a:r>
              <a:rPr lang="hu-HU" b="1" i="1" dirty="0" smtClean="0">
                <a:solidFill>
                  <a:srgbClr val="FFFF00"/>
                </a:solidFill>
              </a:rPr>
              <a:t>L</a:t>
            </a:r>
            <a:r>
              <a:rPr lang="hu-HU" b="1" i="1" dirty="0" smtClean="0">
                <a:solidFill>
                  <a:srgbClr val="00B050"/>
                </a:solidFill>
              </a:rPr>
              <a:t>V</a:t>
            </a:r>
            <a:r>
              <a:rPr lang="hu-HU" b="1" i="1" dirty="0" smtClean="0"/>
              <a:t>-</a:t>
            </a:r>
            <a:r>
              <a:rPr lang="hu-HU" b="1" i="1" dirty="0" smtClean="0">
                <a:solidFill>
                  <a:srgbClr val="002060"/>
                </a:solidFill>
              </a:rPr>
              <a:t>LÉ</a:t>
            </a:r>
            <a:r>
              <a:rPr lang="hu-HU" b="1" i="1" dirty="0" smtClean="0">
                <a:solidFill>
                  <a:srgbClr val="0070C0"/>
                </a:solidFill>
              </a:rPr>
              <a:t>TR</a:t>
            </a:r>
            <a:r>
              <a:rPr lang="hu-HU" b="1" i="1" dirty="0" smtClean="0">
                <a:solidFill>
                  <a:srgbClr val="7030A0"/>
                </a:solidFill>
              </a:rPr>
              <a:t>A</a:t>
            </a:r>
            <a:r>
              <a:rPr lang="hu-HU" b="1" i="1" dirty="0" smtClean="0"/>
              <a:t> </a:t>
            </a:r>
            <a:r>
              <a:rPr lang="hu-HU" sz="2000" i="1" dirty="0"/>
              <a:t/>
            </a:r>
            <a:br>
              <a:rPr lang="hu-HU" sz="2000" i="1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sz="2000" b="1" i="1" dirty="0"/>
              <a:t>Kezelési tervek nagycsoportos </a:t>
            </a:r>
            <a:r>
              <a:rPr lang="hu-HU" sz="2000" b="1" i="1" dirty="0" smtClean="0"/>
              <a:t>gyermekek </a:t>
            </a:r>
            <a:br>
              <a:rPr lang="hu-HU" sz="2000" b="1" i="1" dirty="0" smtClean="0"/>
            </a:br>
            <a:r>
              <a:rPr lang="hu-HU" sz="2000" b="1" i="1" dirty="0" smtClean="0"/>
              <a:t>nyelvi </a:t>
            </a:r>
            <a:r>
              <a:rPr lang="hu-HU" sz="2000" b="1" i="1" dirty="0"/>
              <a:t>zavar terápiájához</a:t>
            </a:r>
            <a:r>
              <a:rPr lang="hu-HU" sz="2000" dirty="0"/>
              <a:t/>
            </a:r>
            <a:br>
              <a:rPr lang="hu-HU" sz="2000" dirty="0"/>
            </a:br>
            <a:endParaRPr lang="hu-HU" sz="2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1900" b="1" dirty="0"/>
              <a:t>Vásárhelyi-Faragóné Kotroczó Mónika</a:t>
            </a:r>
          </a:p>
          <a:p>
            <a:r>
              <a:rPr lang="hu-HU" sz="1500" dirty="0" smtClean="0"/>
              <a:t>Szakvizsgázott  gyógypedagógus-logopédus, </a:t>
            </a:r>
          </a:p>
          <a:p>
            <a:r>
              <a:rPr lang="hu-HU" sz="1500" dirty="0" smtClean="0"/>
              <a:t>tanító-magyar </a:t>
            </a:r>
            <a:r>
              <a:rPr lang="hu-HU" sz="1500" dirty="0"/>
              <a:t>nyelvi </a:t>
            </a:r>
            <a:r>
              <a:rPr lang="hu-HU" sz="1500" dirty="0" smtClean="0"/>
              <a:t>műveltségterület, óvópedagógus</a:t>
            </a:r>
            <a:endParaRPr lang="hu-HU" sz="1500" dirty="0"/>
          </a:p>
          <a:p>
            <a:r>
              <a:rPr lang="hu-HU" sz="1500" b="1" i="1" dirty="0"/>
              <a:t>Bács-Kiskun Vármegyei Pedagógiai Szakszolgálat Kecskeméti Tagintézménye</a:t>
            </a:r>
          </a:p>
        </p:txBody>
      </p:sp>
    </p:spTree>
    <p:extLst>
      <p:ext uri="{BB962C8B-B14F-4D97-AF65-F5344CB8AC3E}">
        <p14:creationId xmlns:p14="http://schemas.microsoft.com/office/powerpoint/2010/main" val="2336445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1" y="766619"/>
            <a:ext cx="3718455" cy="976456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3</a:t>
            </a:r>
            <a:r>
              <a:rPr lang="hu-HU" b="1" dirty="0" smtClean="0"/>
              <a:t>. Morfológiai tudatosság</a:t>
            </a:r>
            <a:br>
              <a:rPr lang="hu-HU" b="1" dirty="0" smtClean="0"/>
            </a:br>
            <a:r>
              <a:rPr lang="hu-HU" dirty="0" smtClean="0"/>
              <a:t>képző, jel, rag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12266" y="942975"/>
            <a:ext cx="5958995" cy="5263861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Papa kert-</a:t>
            </a:r>
            <a:r>
              <a:rPr lang="hu-HU" b="1" dirty="0"/>
              <a:t>ész</a:t>
            </a:r>
            <a:r>
              <a:rPr lang="hu-HU" dirty="0"/>
              <a:t>, mama </a:t>
            </a:r>
            <a:r>
              <a:rPr lang="hu-HU" dirty="0" err="1"/>
              <a:t>konyhaműv</a:t>
            </a:r>
            <a:r>
              <a:rPr lang="hu-HU" dirty="0"/>
              <a:t>-</a:t>
            </a:r>
            <a:r>
              <a:rPr lang="hu-HU" b="1" dirty="0"/>
              <a:t>ész</a:t>
            </a:r>
            <a:r>
              <a:rPr lang="hu-HU" dirty="0"/>
              <a:t>, </a:t>
            </a:r>
          </a:p>
          <a:p>
            <a:pPr marL="0" indent="0">
              <a:buNone/>
            </a:pPr>
            <a:r>
              <a:rPr lang="hu-HU" dirty="0" smtClean="0"/>
              <a:t>    anya </a:t>
            </a:r>
            <a:r>
              <a:rPr lang="hu-HU" dirty="0" err="1"/>
              <a:t>lelk</a:t>
            </a:r>
            <a:r>
              <a:rPr lang="hu-HU" dirty="0"/>
              <a:t>-</a:t>
            </a:r>
            <a:r>
              <a:rPr lang="hu-HU" b="1" dirty="0"/>
              <a:t>ész</a:t>
            </a:r>
            <a:r>
              <a:rPr lang="hu-HU" dirty="0"/>
              <a:t>, apa </a:t>
            </a:r>
            <a:r>
              <a:rPr lang="hu-HU" dirty="0" err="1"/>
              <a:t>életműv</a:t>
            </a:r>
            <a:r>
              <a:rPr lang="hu-HU" dirty="0"/>
              <a:t>-</a:t>
            </a:r>
            <a:r>
              <a:rPr lang="hu-HU" b="1" dirty="0"/>
              <a:t>ész</a:t>
            </a:r>
            <a:r>
              <a:rPr lang="hu-HU" dirty="0"/>
              <a:t>, 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 a </a:t>
            </a:r>
            <a:r>
              <a:rPr lang="hu-HU" dirty="0"/>
              <a:t>gyerek pedig valódi nyelv-</a:t>
            </a:r>
            <a:r>
              <a:rPr lang="hu-HU" b="1" dirty="0"/>
              <a:t>ész</a:t>
            </a:r>
            <a:r>
              <a:rPr lang="hu-HU" dirty="0"/>
              <a:t>.</a:t>
            </a:r>
          </a:p>
          <a:p>
            <a:endParaRPr lang="hu-HU" b="1" dirty="0" smtClean="0"/>
          </a:p>
          <a:p>
            <a:r>
              <a:rPr lang="hu-HU" b="1" dirty="0" smtClean="0"/>
              <a:t>Nem szokványos utasítások (páros munka)</a:t>
            </a:r>
          </a:p>
          <a:p>
            <a:pPr marL="0" indent="0">
              <a:buNone/>
            </a:pPr>
            <a:r>
              <a:rPr lang="hu-HU" dirty="0" smtClean="0"/>
              <a:t>-Vedd ki az apukád kabátjá</a:t>
            </a:r>
            <a:r>
              <a:rPr lang="hu-HU" dirty="0" smtClean="0">
                <a:solidFill>
                  <a:schemeClr val="accent5"/>
                </a:solidFill>
              </a:rPr>
              <a:t>nak</a:t>
            </a:r>
            <a:r>
              <a:rPr lang="hu-HU" dirty="0" smtClean="0"/>
              <a:t> a zsebé</a:t>
            </a:r>
            <a:r>
              <a:rPr lang="hu-HU" dirty="0" smtClean="0">
                <a:solidFill>
                  <a:schemeClr val="accent5"/>
                </a:solidFill>
              </a:rPr>
              <a:t>ből</a:t>
            </a:r>
          </a:p>
          <a:p>
            <a:pPr marL="0" indent="0">
              <a:buNone/>
            </a:pPr>
            <a:r>
              <a:rPr lang="hu-HU" dirty="0" smtClean="0"/>
              <a:t> a telefon</a:t>
            </a:r>
            <a:r>
              <a:rPr lang="hu-HU" dirty="0" smtClean="0">
                <a:solidFill>
                  <a:schemeClr val="accent5"/>
                </a:solidFill>
              </a:rPr>
              <a:t>t</a:t>
            </a:r>
            <a:r>
              <a:rPr lang="hu-HU" dirty="0" smtClean="0"/>
              <a:t>, és tedd a sárgá</a:t>
            </a:r>
            <a:r>
              <a:rPr lang="hu-HU" dirty="0" smtClean="0">
                <a:solidFill>
                  <a:schemeClr val="accent5"/>
                </a:solidFill>
              </a:rPr>
              <a:t>s</a:t>
            </a:r>
            <a:r>
              <a:rPr lang="hu-HU" dirty="0" smtClean="0"/>
              <a:t> sportcipő</a:t>
            </a:r>
            <a:r>
              <a:rPr lang="hu-HU" dirty="0" smtClean="0">
                <a:solidFill>
                  <a:srgbClr val="FF0000"/>
                </a:solidFill>
              </a:rPr>
              <a:t>m</a:t>
            </a:r>
            <a:r>
              <a:rPr lang="hu-HU" dirty="0" smtClean="0">
                <a:solidFill>
                  <a:schemeClr val="accent5"/>
                </a:solidFill>
              </a:rPr>
              <a:t>be</a:t>
            </a:r>
            <a:r>
              <a:rPr lang="hu-HU" dirty="0" smtClean="0"/>
              <a:t>!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b="1" dirty="0" smtClean="0">
                <a:solidFill>
                  <a:schemeClr val="tx1"/>
                </a:solidFill>
              </a:rPr>
              <a:t>Matematikai szöveges feladatok eszközökkel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chemeClr val="tx1"/>
                </a:solidFill>
              </a:rPr>
              <a:t>három</a:t>
            </a:r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nál</a:t>
            </a:r>
            <a:r>
              <a:rPr lang="hu-HU" dirty="0" smtClean="0">
                <a:solidFill>
                  <a:schemeClr val="tx1"/>
                </a:solidFill>
              </a:rPr>
              <a:t> eg</a:t>
            </a:r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gyel</a:t>
            </a:r>
            <a:r>
              <a:rPr lang="hu-HU" dirty="0" smtClean="0">
                <a:solidFill>
                  <a:schemeClr val="tx1"/>
                </a:solidFill>
              </a:rPr>
              <a:t> több ( 5 év) / eggyel kevesebb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         Dékány Judit: I. Kép és szöveggyűjtemény…</a:t>
            </a:r>
          </a:p>
          <a:p>
            <a:pPr marL="0" indent="0">
              <a:buNone/>
            </a:pPr>
            <a:r>
              <a:rPr lang="hu-HU" dirty="0" smtClean="0"/>
              <a:t>-   18 felé</a:t>
            </a:r>
            <a:r>
              <a:rPr lang="hu-HU" dirty="0" smtClean="0">
                <a:solidFill>
                  <a:schemeClr val="accent5"/>
                </a:solidFill>
              </a:rPr>
              <a:t>nek</a:t>
            </a:r>
            <a:r>
              <a:rPr lang="hu-HU" dirty="0" smtClean="0"/>
              <a:t> a kétszere</a:t>
            </a:r>
            <a:r>
              <a:rPr lang="hu-HU" dirty="0" smtClean="0">
                <a:solidFill>
                  <a:schemeClr val="accent5"/>
                </a:solidFill>
              </a:rPr>
              <a:t>se</a:t>
            </a:r>
            <a:r>
              <a:rPr lang="hu-HU" dirty="0" smtClean="0"/>
              <a:t>. (2.o.)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         Dékány </a:t>
            </a:r>
            <a:r>
              <a:rPr lang="hu-HU" dirty="0">
                <a:solidFill>
                  <a:schemeClr val="tx1"/>
                </a:solidFill>
              </a:rPr>
              <a:t>Judit: </a:t>
            </a:r>
            <a:r>
              <a:rPr lang="hu-HU" dirty="0" smtClean="0">
                <a:solidFill>
                  <a:schemeClr val="tx1"/>
                </a:solidFill>
              </a:rPr>
              <a:t>II. </a:t>
            </a:r>
            <a:r>
              <a:rPr lang="hu-HU" dirty="0">
                <a:solidFill>
                  <a:schemeClr val="tx1"/>
                </a:solidFill>
              </a:rPr>
              <a:t>Kép és </a:t>
            </a:r>
            <a:r>
              <a:rPr lang="hu-HU" dirty="0" smtClean="0">
                <a:solidFill>
                  <a:schemeClr val="tx1"/>
                </a:solidFill>
              </a:rPr>
              <a:t>szöveggyűjtemény…</a:t>
            </a:r>
            <a:endParaRPr lang="hu-HU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3175771"/>
          </a:xfrm>
        </p:spPr>
        <p:txBody>
          <a:bodyPr>
            <a:normAutofit/>
          </a:bodyPr>
          <a:lstStyle/>
          <a:p>
            <a:r>
              <a:rPr lang="hu-HU" sz="2400" dirty="0" smtClean="0"/>
              <a:t>Ha a gyermek képes a szavakat morfémák:</a:t>
            </a:r>
          </a:p>
          <a:p>
            <a:r>
              <a:rPr lang="hu-HU" sz="2400" dirty="0" smtClean="0"/>
              <a:t> </a:t>
            </a:r>
            <a:r>
              <a:rPr lang="hu-HU" sz="2400" b="1" dirty="0" smtClean="0"/>
              <a:t>képző, jel, rag </a:t>
            </a:r>
          </a:p>
          <a:p>
            <a:r>
              <a:rPr lang="hu-HU" sz="2400" dirty="0" smtClean="0"/>
              <a:t>szintjén elemezni, akkor a szókincse óriás mértékben gyarapodik. </a:t>
            </a:r>
          </a:p>
          <a:p>
            <a:r>
              <a:rPr lang="hu-HU" sz="1900" dirty="0" smtClean="0"/>
              <a:t>(</a:t>
            </a:r>
            <a:r>
              <a:rPr lang="hu-HU" sz="1900" dirty="0" err="1" smtClean="0"/>
              <a:t>Krepsz</a:t>
            </a:r>
            <a:r>
              <a:rPr lang="hu-HU" sz="1900" dirty="0" smtClean="0"/>
              <a:t> Valéria – </a:t>
            </a:r>
            <a:r>
              <a:rPr lang="hu-HU" sz="1900" dirty="0" err="1" smtClean="0"/>
              <a:t>Gósy</a:t>
            </a:r>
            <a:r>
              <a:rPr lang="hu-HU" sz="1900" dirty="0" smtClean="0"/>
              <a:t> Mária)</a:t>
            </a:r>
          </a:p>
          <a:p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502" y="507378"/>
            <a:ext cx="1655734" cy="1883398"/>
          </a:xfrm>
          <a:prstGeom prst="rect">
            <a:avLst/>
          </a:prstGeom>
          <a:effectLst>
            <a:reflection stA="99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278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1" y="1006847"/>
            <a:ext cx="9601196" cy="783854"/>
          </a:xfrm>
        </p:spPr>
        <p:txBody>
          <a:bodyPr>
            <a:noAutofit/>
          </a:bodyPr>
          <a:lstStyle/>
          <a:p>
            <a:r>
              <a:rPr lang="hu-HU" sz="3600" b="1" dirty="0" smtClean="0"/>
              <a:t>Példatár</a:t>
            </a:r>
            <a:br>
              <a:rPr lang="hu-HU" sz="3600" b="1" dirty="0" smtClean="0"/>
            </a:br>
            <a:r>
              <a:rPr lang="hu-HU" sz="2800" dirty="0" smtClean="0">
                <a:solidFill>
                  <a:srgbClr val="7030A0"/>
                </a:solidFill>
              </a:rPr>
              <a:t>A receptív </a:t>
            </a:r>
            <a:r>
              <a:rPr lang="hu-HU" sz="2800" dirty="0">
                <a:solidFill>
                  <a:srgbClr val="7030A0"/>
                </a:solidFill>
              </a:rPr>
              <a:t>feladat mindig áthajlik az expresszív szintre és vissza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6750" y="2028824"/>
            <a:ext cx="10839449" cy="43148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hu-HU" dirty="0"/>
          </a:p>
          <a:p>
            <a:pPr marL="0" indent="0">
              <a:buNone/>
            </a:pPr>
            <a:r>
              <a:rPr lang="hu-HU" b="1" dirty="0" smtClean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Toldalékok </a:t>
            </a:r>
            <a:r>
              <a:rPr lang="hu-HU" b="1" dirty="0" err="1" smtClean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feedback</a:t>
            </a:r>
            <a:r>
              <a:rPr lang="hu-HU" b="1" dirty="0" smtClean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manipulációval együtt:  pl.: -</a:t>
            </a:r>
            <a:r>
              <a:rPr lang="hu-HU" b="1" dirty="0" err="1" smtClean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nál</a:t>
            </a:r>
            <a:r>
              <a:rPr lang="hu-HU" b="1" dirty="0" smtClean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hu-HU" b="1" dirty="0" err="1" smtClean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nél</a:t>
            </a:r>
            <a:r>
              <a:rPr lang="hu-HU" b="1" dirty="0" smtClean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tanítása: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RECEPTÍV SZINT:- </a:t>
            </a:r>
            <a:r>
              <a:rPr lang="hu-HU" i="1" dirty="0" smtClean="0"/>
              <a:t>Legyen </a:t>
            </a:r>
            <a:r>
              <a:rPr lang="hu-HU" i="1" dirty="0"/>
              <a:t>az emberke </a:t>
            </a:r>
            <a:r>
              <a:rPr lang="hu-HU" i="1" dirty="0" smtClean="0"/>
              <a:t>az autó lámpájánál</a:t>
            </a:r>
            <a:r>
              <a:rPr lang="hu-HU" i="1" dirty="0"/>
              <a:t>! </a:t>
            </a:r>
            <a:r>
              <a:rPr lang="hu-HU" i="1" dirty="0" smtClean="0"/>
              <a:t>                                </a:t>
            </a:r>
            <a:r>
              <a:rPr lang="hu-HU" dirty="0" smtClean="0"/>
              <a:t>A gyermek végrehajtja.</a:t>
            </a:r>
            <a:endParaRPr lang="hu-HU" dirty="0"/>
          </a:p>
          <a:p>
            <a:pPr marL="0" indent="0">
              <a:buNone/>
            </a:pPr>
            <a:r>
              <a:rPr lang="hu-HU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ESZPRESSZÍV </a:t>
            </a:r>
            <a:r>
              <a:rPr lang="hu-HU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SZINT</a:t>
            </a:r>
            <a:r>
              <a:rPr lang="hu-HU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u-HU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hu-HU" i="1" dirty="0" smtClean="0">
                <a:solidFill>
                  <a:schemeClr val="tx1"/>
                </a:solidFill>
              </a:rPr>
              <a:t>Az </a:t>
            </a:r>
            <a:r>
              <a:rPr lang="hu-HU" i="1" dirty="0">
                <a:solidFill>
                  <a:schemeClr val="tx1"/>
                </a:solidFill>
              </a:rPr>
              <a:t>autó melyik részé</a:t>
            </a:r>
            <a:r>
              <a:rPr lang="hu-HU" b="1" i="1" u="sng" dirty="0">
                <a:solidFill>
                  <a:schemeClr val="tx1"/>
                </a:solidFill>
              </a:rPr>
              <a:t>nél</a:t>
            </a:r>
            <a:r>
              <a:rPr lang="hu-HU" b="1" i="1" dirty="0">
                <a:solidFill>
                  <a:schemeClr val="tx1"/>
                </a:solidFill>
              </a:rPr>
              <a:t> </a:t>
            </a:r>
            <a:r>
              <a:rPr lang="hu-HU" i="1" dirty="0">
                <a:solidFill>
                  <a:schemeClr val="tx1"/>
                </a:solidFill>
              </a:rPr>
              <a:t>áll most az </a:t>
            </a:r>
            <a:r>
              <a:rPr lang="hu-HU" i="1" dirty="0" smtClean="0">
                <a:solidFill>
                  <a:schemeClr val="tx1"/>
                </a:solidFill>
              </a:rPr>
              <a:t>emberke?                   </a:t>
            </a:r>
            <a:r>
              <a:rPr lang="hu-HU" dirty="0" smtClean="0">
                <a:solidFill>
                  <a:schemeClr val="tx1"/>
                </a:solidFill>
              </a:rPr>
              <a:t>A lá</a:t>
            </a:r>
            <a:r>
              <a:rPr lang="hu-HU" dirty="0" smtClean="0"/>
              <a:t>mpá</a:t>
            </a:r>
            <a:r>
              <a:rPr lang="hu-HU" b="1" u="sng" dirty="0" smtClean="0"/>
              <a:t>nál</a:t>
            </a:r>
            <a:r>
              <a:rPr lang="hu-HU" b="1" dirty="0"/>
              <a:t>.</a:t>
            </a:r>
            <a:endParaRPr lang="hu-HU" b="1" dirty="0" smtClean="0"/>
          </a:p>
          <a:p>
            <a:pPr marL="0" indent="0">
              <a:buNone/>
            </a:pPr>
            <a:endParaRPr lang="hu-HU" b="1" dirty="0" smtClean="0"/>
          </a:p>
          <a:p>
            <a:pPr marL="0" indent="0">
              <a:buNone/>
            </a:pPr>
            <a:r>
              <a:rPr lang="hu-HU" b="1" dirty="0" smtClean="0"/>
              <a:t>Hármas </a:t>
            </a:r>
            <a:r>
              <a:rPr lang="hu-HU" b="1" dirty="0"/>
              <a:t>irányultság</a:t>
            </a:r>
            <a:r>
              <a:rPr lang="hu-HU" dirty="0"/>
              <a:t> </a:t>
            </a:r>
            <a:r>
              <a:rPr lang="hu-HU" b="1" dirty="0"/>
              <a:t>tanítása eszközökkel</a:t>
            </a:r>
            <a:r>
              <a:rPr lang="hu-HU" dirty="0"/>
              <a:t> </a:t>
            </a:r>
            <a:r>
              <a:rPr lang="hu-HU" dirty="0" smtClean="0"/>
              <a:t>- autófajták-állomáshelyei: </a:t>
            </a:r>
          </a:p>
          <a:p>
            <a:pPr marL="0" indent="0">
              <a:buNone/>
            </a:pPr>
            <a:r>
              <a:rPr lang="hu-HU" dirty="0" smtClean="0"/>
              <a:t>        roller-tároló</a:t>
            </a:r>
            <a:r>
              <a:rPr lang="hu-HU" dirty="0"/>
              <a:t>, motor-műhely, autó-parkoló, villamos/troli remíz=kocsiszín, repülő-hangár</a:t>
            </a:r>
          </a:p>
          <a:p>
            <a:pPr marL="0" indent="0">
              <a:buNone/>
            </a:pPr>
            <a:r>
              <a:rPr lang="hu-HU" dirty="0" smtClean="0"/>
              <a:t>-</a:t>
            </a:r>
            <a:r>
              <a:rPr lang="hu-HU" i="1" dirty="0"/>
              <a:t>Hová megy az autó</a:t>
            </a:r>
            <a:r>
              <a:rPr lang="hu-HU" i="1" dirty="0" smtClean="0"/>
              <a:t>? </a:t>
            </a:r>
            <a:r>
              <a:rPr lang="hu-HU" dirty="0" smtClean="0"/>
              <a:t>(</a:t>
            </a:r>
            <a:r>
              <a:rPr lang="hu-HU" dirty="0"/>
              <a:t>garázs</a:t>
            </a:r>
            <a:r>
              <a:rPr lang="hu-HU" b="1" dirty="0"/>
              <a:t>ba</a:t>
            </a:r>
            <a:r>
              <a:rPr lang="hu-HU" dirty="0"/>
              <a:t>) </a:t>
            </a:r>
            <a:r>
              <a:rPr lang="hu-HU" dirty="0" smtClean="0"/>
              <a:t>     -</a:t>
            </a:r>
            <a:r>
              <a:rPr lang="hu-HU" i="1" dirty="0" smtClean="0"/>
              <a:t>Hol </a:t>
            </a:r>
            <a:r>
              <a:rPr lang="hu-HU" i="1" dirty="0"/>
              <a:t>áll</a:t>
            </a:r>
            <a:r>
              <a:rPr lang="hu-HU" i="1" dirty="0" smtClean="0"/>
              <a:t>? </a:t>
            </a:r>
            <a:r>
              <a:rPr lang="hu-HU" dirty="0" smtClean="0"/>
              <a:t>(</a:t>
            </a:r>
            <a:r>
              <a:rPr lang="hu-HU" dirty="0"/>
              <a:t>garázs</a:t>
            </a:r>
            <a:r>
              <a:rPr lang="hu-HU" b="1" dirty="0"/>
              <a:t>ban</a:t>
            </a:r>
            <a:r>
              <a:rPr lang="hu-HU" dirty="0"/>
              <a:t>) </a:t>
            </a:r>
            <a:r>
              <a:rPr lang="hu-HU" dirty="0" smtClean="0"/>
              <a:t>   -</a:t>
            </a:r>
            <a:r>
              <a:rPr lang="hu-HU" i="1" dirty="0" smtClean="0"/>
              <a:t>Honnan </a:t>
            </a:r>
            <a:r>
              <a:rPr lang="hu-HU" i="1" dirty="0"/>
              <a:t>fog kitolatni</a:t>
            </a:r>
            <a:r>
              <a:rPr lang="hu-HU" i="1" dirty="0" smtClean="0"/>
              <a:t>? (</a:t>
            </a:r>
            <a:r>
              <a:rPr lang="hu-HU" dirty="0"/>
              <a:t>garázs</a:t>
            </a:r>
            <a:r>
              <a:rPr lang="hu-HU" b="1" dirty="0"/>
              <a:t>ból</a:t>
            </a:r>
            <a:r>
              <a:rPr lang="hu-HU" dirty="0"/>
              <a:t>)</a:t>
            </a:r>
          </a:p>
          <a:p>
            <a:pPr marL="0" indent="0">
              <a:buNone/>
            </a:pPr>
            <a:endParaRPr lang="hu-HU" b="1" dirty="0" smtClean="0"/>
          </a:p>
          <a:p>
            <a:pPr marL="0" indent="0">
              <a:buNone/>
            </a:pPr>
            <a:r>
              <a:rPr lang="hu-HU" b="1" dirty="0" smtClean="0"/>
              <a:t>Módszer</a:t>
            </a:r>
            <a:r>
              <a:rPr lang="hu-HU" b="1" dirty="0"/>
              <a:t>: </a:t>
            </a:r>
            <a:r>
              <a:rPr lang="hu-HU" dirty="0" smtClean="0">
                <a:solidFill>
                  <a:srgbClr val="FF0000"/>
                </a:solidFill>
              </a:rPr>
              <a:t>Játékokkal tanítsunk! Otthon – amit lehet - valós helyzetben is mozogják le!</a:t>
            </a:r>
            <a:endParaRPr lang="hu-HU" dirty="0">
              <a:solidFill>
                <a:srgbClr val="FF0000"/>
              </a:solidFill>
            </a:endParaRPr>
          </a:p>
          <a:p>
            <a:endParaRPr lang="hu-HU" dirty="0" smtClean="0">
              <a:solidFill>
                <a:srgbClr val="FF0000"/>
              </a:solidFill>
            </a:endParaRP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35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1" y="803564"/>
            <a:ext cx="3718455" cy="489527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>4. Szintaktikai tudatosság</a:t>
            </a:r>
            <a:endParaRPr lang="hu-HU" b="1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3811" y="1733550"/>
            <a:ext cx="3718455" cy="4524375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Azok a gyerekek akik tapasztalás </a:t>
            </a:r>
            <a:r>
              <a:rPr lang="hu-HU" sz="2400" dirty="0"/>
              <a:t>ú</a:t>
            </a:r>
            <a:r>
              <a:rPr lang="hu-HU" sz="2400" dirty="0" smtClean="0"/>
              <a:t>tján tanulnak, azok elkezdenek </a:t>
            </a:r>
            <a:r>
              <a:rPr lang="hu-HU" sz="2400" dirty="0" smtClean="0">
                <a:solidFill>
                  <a:srgbClr val="FF0000"/>
                </a:solidFill>
              </a:rPr>
              <a:t>kérdezni</a:t>
            </a:r>
            <a:r>
              <a:rPr lang="hu-HU" sz="2400" dirty="0" smtClean="0"/>
              <a:t>, tehát beindulnak a gondolati műveletek, és ha a környezet válaszol, elindul egy szociális-emocionális interakció. </a:t>
            </a:r>
          </a:p>
          <a:p>
            <a:r>
              <a:rPr lang="hu-HU" sz="2400" dirty="0" smtClean="0"/>
              <a:t>Így a mondatok bővülnek, megjelennek a kötőszavak, és megszületnek az összetett mondatok.</a:t>
            </a:r>
            <a:endParaRPr lang="hu-HU" sz="2400" dirty="0"/>
          </a:p>
        </p:txBody>
      </p:sp>
      <p:pic>
        <p:nvPicPr>
          <p:cNvPr id="7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9" b="938"/>
          <a:stretch/>
        </p:blipFill>
        <p:spPr>
          <a:xfrm>
            <a:off x="5324475" y="944224"/>
            <a:ext cx="6095999" cy="53137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  <a:bevelB w="101600" prst="riblet"/>
          </a:sp3d>
        </p:spPr>
      </p:pic>
    </p:spTree>
    <p:extLst>
      <p:ext uri="{BB962C8B-B14F-4D97-AF65-F5344CB8AC3E}">
        <p14:creationId xmlns:p14="http://schemas.microsoft.com/office/powerpoint/2010/main" val="42064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Példatár: </a:t>
            </a:r>
            <a:r>
              <a:rPr lang="hu-HU" b="1" dirty="0" smtClean="0"/>
              <a:t> </a:t>
            </a:r>
            <a:br>
              <a:rPr lang="hu-HU" b="1" dirty="0" smtClean="0"/>
            </a:br>
            <a:r>
              <a:rPr lang="hu-HU" dirty="0" smtClean="0">
                <a:solidFill>
                  <a:srgbClr val="7030A0"/>
                </a:solidFill>
              </a:rPr>
              <a:t>Toldalékoltatás mondatbefejeztetésekkel</a:t>
            </a:r>
            <a:endParaRPr lang="hu-HU" sz="3600" dirty="0">
              <a:solidFill>
                <a:srgbClr val="7030A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0" y="2362200"/>
            <a:ext cx="10020299" cy="37433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b="1" dirty="0"/>
              <a:t>Módszer: </a:t>
            </a:r>
            <a:r>
              <a:rPr lang="hu-HU" dirty="0">
                <a:solidFill>
                  <a:srgbClr val="FF0000"/>
                </a:solidFill>
              </a:rPr>
              <a:t>Tevékenykedve, utánzással értelmeztetni és </a:t>
            </a:r>
            <a:r>
              <a:rPr lang="hu-HU" dirty="0" smtClean="0">
                <a:solidFill>
                  <a:srgbClr val="FF0000"/>
                </a:solidFill>
              </a:rPr>
              <a:t>aktivizálni </a:t>
            </a:r>
            <a:r>
              <a:rPr lang="hu-HU" dirty="0">
                <a:solidFill>
                  <a:srgbClr val="FF0000"/>
                </a:solidFill>
              </a:rPr>
              <a:t>a toldalékokat.</a:t>
            </a:r>
          </a:p>
          <a:p>
            <a:pPr marL="0" indent="0">
              <a:buNone/>
            </a:pPr>
            <a:r>
              <a:rPr lang="hu-HU" b="1" dirty="0" smtClean="0"/>
              <a:t>1.Bővített mondatok</a:t>
            </a:r>
            <a:r>
              <a:rPr lang="hu-HU" dirty="0" smtClean="0"/>
              <a:t>: Lecsukom </a:t>
            </a:r>
            <a:r>
              <a:rPr lang="hu-HU" dirty="0"/>
              <a:t>a </a:t>
            </a:r>
            <a:r>
              <a:rPr lang="hu-HU" dirty="0" smtClean="0"/>
              <a:t>… csomagtartó</a:t>
            </a:r>
            <a:r>
              <a:rPr lang="hu-HU" dirty="0" smtClean="0">
                <a:solidFill>
                  <a:srgbClr val="FF0000"/>
                </a:solidFill>
              </a:rPr>
              <a:t>t</a:t>
            </a:r>
            <a:r>
              <a:rPr lang="hu-HU" dirty="0">
                <a:solidFill>
                  <a:srgbClr val="FF0000"/>
                </a:solidFill>
              </a:rPr>
              <a:t>. </a:t>
            </a:r>
            <a:r>
              <a:rPr lang="hu-HU" dirty="0" smtClean="0">
                <a:solidFill>
                  <a:srgbClr val="FF0000"/>
                </a:solidFill>
              </a:rPr>
              <a:t> /</a:t>
            </a:r>
            <a:r>
              <a:rPr lang="hu-HU" dirty="0" smtClean="0"/>
              <a:t>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Odaadom </a:t>
            </a:r>
            <a:r>
              <a:rPr lang="hu-HU" dirty="0"/>
              <a:t>a </a:t>
            </a:r>
            <a:r>
              <a:rPr lang="hu-HU" dirty="0" smtClean="0"/>
              <a:t>kerékemelőt…  </a:t>
            </a:r>
            <a:r>
              <a:rPr lang="hu-HU" dirty="0" smtClean="0"/>
              <a:t>apá</a:t>
            </a:r>
            <a:r>
              <a:rPr lang="hu-HU" dirty="0" smtClean="0">
                <a:solidFill>
                  <a:srgbClr val="FF0000"/>
                </a:solidFill>
              </a:rPr>
              <a:t>nak</a:t>
            </a:r>
            <a:r>
              <a:rPr lang="hu-HU" dirty="0" smtClean="0"/>
              <a:t>.  / Kiveszem </a:t>
            </a:r>
            <a:r>
              <a:rPr lang="hu-HU" dirty="0"/>
              <a:t>a slusszkulcsot az </a:t>
            </a:r>
            <a:r>
              <a:rPr lang="hu-HU" dirty="0" smtClean="0"/>
              <a:t>….autó</a:t>
            </a:r>
            <a:r>
              <a:rPr lang="hu-HU" dirty="0" smtClean="0">
                <a:solidFill>
                  <a:srgbClr val="FF0000"/>
                </a:solidFill>
              </a:rPr>
              <a:t>ból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b="1" dirty="0" smtClean="0"/>
              <a:t>2.Mellérendelő összetett mondatok 5 fajtája:</a:t>
            </a:r>
          </a:p>
          <a:p>
            <a:pPr marL="0" indent="0">
              <a:buNone/>
            </a:pPr>
            <a:r>
              <a:rPr lang="hu-HU" dirty="0" smtClean="0"/>
              <a:t>Kapcsolatos </a:t>
            </a:r>
            <a:r>
              <a:rPr lang="hu-HU" dirty="0"/>
              <a:t>– Leveszem az autó lámpáját, </a:t>
            </a:r>
            <a:r>
              <a:rPr lang="hu-HU" dirty="0" smtClean="0"/>
              <a:t>és /  Ellentétes </a:t>
            </a:r>
            <a:r>
              <a:rPr lang="hu-HU" dirty="0"/>
              <a:t>- Leellenőrizte </a:t>
            </a:r>
            <a:r>
              <a:rPr lang="hu-HU" dirty="0" smtClean="0"/>
              <a:t>féket</a:t>
            </a:r>
            <a:r>
              <a:rPr lang="hu-HU" dirty="0"/>
              <a:t>, de </a:t>
            </a:r>
          </a:p>
          <a:p>
            <a:pPr marL="0" indent="0">
              <a:buNone/>
            </a:pPr>
            <a:r>
              <a:rPr lang="hu-HU" dirty="0" smtClean="0"/>
              <a:t>Választó </a:t>
            </a:r>
            <a:r>
              <a:rPr lang="hu-HU" dirty="0"/>
              <a:t>- Vagy kocsival megyek az óvodába, </a:t>
            </a:r>
            <a:r>
              <a:rPr lang="hu-HU" dirty="0" smtClean="0"/>
              <a:t>vagy / </a:t>
            </a:r>
            <a:r>
              <a:rPr lang="hu-HU" dirty="0" smtClean="0"/>
              <a:t>Magyarázó:- </a:t>
            </a:r>
            <a:r>
              <a:rPr lang="hu-HU" dirty="0"/>
              <a:t>Lassul az autó, </a:t>
            </a:r>
            <a:r>
              <a:rPr lang="hu-HU" dirty="0" smtClean="0"/>
              <a:t>mert /   </a:t>
            </a:r>
            <a:r>
              <a:rPr lang="hu-HU" dirty="0"/>
              <a:t>Következtető - Fogyóban a benzin, ezért</a:t>
            </a:r>
          </a:p>
          <a:p>
            <a:pPr marL="0" indent="0">
              <a:buNone/>
            </a:pPr>
            <a:r>
              <a:rPr lang="hu-HU" b="1" dirty="0" smtClean="0"/>
              <a:t>3.</a:t>
            </a:r>
            <a:r>
              <a:rPr lang="hu-HU" b="1" dirty="0"/>
              <a:t> </a:t>
            </a:r>
            <a:r>
              <a:rPr lang="hu-HU" b="1" dirty="0" smtClean="0"/>
              <a:t>Alárendelő mondatokat: </a:t>
            </a:r>
            <a:r>
              <a:rPr lang="hu-HU" sz="2000" dirty="0" smtClean="0"/>
              <a:t>Az az autó igen ritka, aminek ......olcsó az ára.  </a:t>
            </a: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7154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569575"/>
          </a:xfrm>
        </p:spPr>
        <p:txBody>
          <a:bodyPr/>
          <a:lstStyle/>
          <a:p>
            <a:r>
              <a:rPr lang="hu-HU" b="1" dirty="0" smtClean="0"/>
              <a:t>5. Pragmatikai tudatosság</a:t>
            </a:r>
            <a:endParaRPr lang="hu-HU" b="1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3221953"/>
          </a:xfrm>
        </p:spPr>
        <p:txBody>
          <a:bodyPr>
            <a:normAutofit fontScale="85000" lnSpcReduction="20000"/>
          </a:bodyPr>
          <a:lstStyle/>
          <a:p>
            <a:r>
              <a:rPr lang="hu-HU" sz="1800" dirty="0" smtClean="0"/>
              <a:t>ÉLŐBESZÉD</a:t>
            </a:r>
          </a:p>
          <a:p>
            <a:r>
              <a:rPr lang="hu-HU" sz="1800" dirty="0" smtClean="0"/>
              <a:t>( </a:t>
            </a:r>
            <a:r>
              <a:rPr lang="hu-HU" sz="2200" dirty="0" smtClean="0"/>
              <a:t>nevelés, gondozás, étkezés)</a:t>
            </a:r>
          </a:p>
          <a:p>
            <a:r>
              <a:rPr lang="hu-HU" sz="2200" dirty="0" smtClean="0">
                <a:solidFill>
                  <a:srgbClr val="FF0000"/>
                </a:solidFill>
              </a:rPr>
              <a:t>KÖNYVTÁRBA JÁRÁS</a:t>
            </a:r>
          </a:p>
          <a:p>
            <a:r>
              <a:rPr lang="hu-HU" sz="1800" dirty="0" smtClean="0"/>
              <a:t>SZEREPJÁTÉK</a:t>
            </a:r>
          </a:p>
          <a:p>
            <a:r>
              <a:rPr lang="hu-HU" sz="1800" dirty="0" smtClean="0"/>
              <a:t>RIGMUS, MONDÓKA, VERS</a:t>
            </a:r>
          </a:p>
          <a:p>
            <a:r>
              <a:rPr lang="hu-HU" sz="1800" dirty="0" smtClean="0"/>
              <a:t>MESE hallgatása, mondása, feldolgozása</a:t>
            </a:r>
          </a:p>
          <a:p>
            <a:r>
              <a:rPr lang="hu-HU" sz="1800" dirty="0" smtClean="0"/>
              <a:t>KOMPLEX MŰVÉSZETTERÁPIA</a:t>
            </a:r>
          </a:p>
          <a:p>
            <a:r>
              <a:rPr lang="hu-HU" sz="1800" dirty="0" smtClean="0"/>
              <a:t>( óra végi </a:t>
            </a:r>
            <a:r>
              <a:rPr lang="hu-HU" sz="1800" dirty="0" err="1" smtClean="0"/>
              <a:t>finommotorikát</a:t>
            </a:r>
            <a:r>
              <a:rPr lang="hu-HU" sz="1800" dirty="0" smtClean="0"/>
              <a:t> fejlesztő alkotások)</a:t>
            </a:r>
          </a:p>
          <a:p>
            <a:r>
              <a:rPr lang="hu-HU" sz="1800" dirty="0" smtClean="0"/>
              <a:t>DRÁMA</a:t>
            </a:r>
          </a:p>
          <a:p>
            <a:r>
              <a:rPr lang="hu-HU" sz="1800" dirty="0" smtClean="0"/>
              <a:t>GONDOLATTÉRKÉP (net: </a:t>
            </a:r>
            <a:r>
              <a:rPr lang="hu-HU" sz="1800" dirty="0" err="1" smtClean="0"/>
              <a:t>mindmap</a:t>
            </a:r>
            <a:r>
              <a:rPr lang="hu-HU" sz="1800" dirty="0" smtClean="0"/>
              <a:t>)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6" name="Picture 4" descr="Kép 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0875" y="3412257"/>
            <a:ext cx="4438649" cy="2840760"/>
          </a:xfrm>
          <a:prstGeom prst="rect">
            <a:avLst/>
          </a:prstGeom>
          <a:noFill/>
          <a:ln/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monika\Downloads\images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1" y="667471"/>
            <a:ext cx="3867150" cy="25812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545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Példatár: </a:t>
            </a:r>
            <a:br>
              <a:rPr lang="hu-HU" b="1" dirty="0"/>
            </a:br>
            <a:r>
              <a:rPr lang="hu-HU" dirty="0">
                <a:solidFill>
                  <a:srgbClr val="7030A0"/>
                </a:solidFill>
              </a:rPr>
              <a:t>Dal egy-egy sorához </a:t>
            </a:r>
            <a:r>
              <a:rPr lang="hu-HU" dirty="0" smtClean="0">
                <a:solidFill>
                  <a:srgbClr val="7030A0"/>
                </a:solidFill>
              </a:rPr>
              <a:t>ritmikus kifejező </a:t>
            </a:r>
            <a:r>
              <a:rPr lang="hu-HU" dirty="0">
                <a:solidFill>
                  <a:srgbClr val="7030A0"/>
                </a:solidFill>
              </a:rPr>
              <a:t>mozgás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98448" y="2560319"/>
            <a:ext cx="4718304" cy="36785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b="1" dirty="0"/>
              <a:t>Dal tanulása mozgással kísérve 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    </a:t>
            </a:r>
            <a:r>
              <a:rPr lang="hu-HU" dirty="0"/>
              <a:t>Jön a kocsi most érkeztünk, </a:t>
            </a:r>
            <a:r>
              <a:rPr lang="hu-HU" dirty="0" smtClean="0"/>
              <a:t>    </a:t>
            </a:r>
          </a:p>
          <a:p>
            <a:pPr marL="0" indent="0">
              <a:buNone/>
            </a:pPr>
            <a:r>
              <a:rPr lang="hu-HU" dirty="0" smtClean="0"/>
              <a:t>	</a:t>
            </a:r>
            <a:r>
              <a:rPr lang="hu-HU" i="1" dirty="0" smtClean="0"/>
              <a:t>(</a:t>
            </a:r>
            <a:r>
              <a:rPr lang="hu-HU" i="1" dirty="0"/>
              <a:t>kormányzás imitálása)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    Jaj, de nagyon eltévedtünk. </a:t>
            </a:r>
            <a:endParaRPr lang="hu-HU" dirty="0" smtClean="0"/>
          </a:p>
          <a:p>
            <a:pPr marL="0" indent="0">
              <a:buNone/>
            </a:pPr>
            <a:r>
              <a:rPr lang="hu-HU" i="1" dirty="0"/>
              <a:t> </a:t>
            </a:r>
            <a:r>
              <a:rPr lang="hu-HU" i="1" dirty="0" smtClean="0"/>
              <a:t>        (</a:t>
            </a:r>
            <a:r>
              <a:rPr lang="hu-HU" i="1" dirty="0"/>
              <a:t>két kezünk az arcunkon, aggodalmaskodunk)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    Derekasan áztunk, fáztunk</a:t>
            </a:r>
            <a:r>
              <a:rPr lang="hu-HU" dirty="0" smtClean="0"/>
              <a:t>,</a:t>
            </a:r>
          </a:p>
          <a:p>
            <a:pPr marL="0" indent="0">
              <a:buNone/>
            </a:pPr>
            <a:r>
              <a:rPr lang="hu-HU" dirty="0" smtClean="0"/>
              <a:t>         </a:t>
            </a:r>
            <a:r>
              <a:rPr lang="hu-HU" i="1" dirty="0" smtClean="0"/>
              <a:t>(</a:t>
            </a:r>
            <a:r>
              <a:rPr lang="hu-HU" i="1" dirty="0"/>
              <a:t>eső ujjak mozgásával fentről le, didergés)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    No de, kicsit elnótáztunk.  </a:t>
            </a:r>
            <a:r>
              <a:rPr lang="hu-HU" i="1" dirty="0"/>
              <a:t>(taps</a:t>
            </a:r>
            <a:r>
              <a:rPr lang="hu-HU" i="1" dirty="0" smtClean="0"/>
              <a:t>)</a:t>
            </a:r>
          </a:p>
          <a:p>
            <a:pPr marL="0" indent="0">
              <a:buNone/>
            </a:pPr>
            <a:endParaRPr lang="hu-HU" i="1" dirty="0" smtClean="0"/>
          </a:p>
          <a:p>
            <a:pPr marL="0" indent="0">
              <a:buNone/>
            </a:pPr>
            <a:r>
              <a:rPr lang="hu-HU" dirty="0" smtClean="0"/>
              <a:t>Ajánló: Alma együttes: Nád a házam teteje</a:t>
            </a:r>
            <a:endParaRPr lang="hu-HU" dirty="0"/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4125" y="2560638"/>
            <a:ext cx="4413249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4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Példatár: 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3100" dirty="0" smtClean="0">
                <a:solidFill>
                  <a:srgbClr val="7030A0"/>
                </a:solidFill>
              </a:rPr>
              <a:t>Dal, vers tanulása szimbólumokkal  </a:t>
            </a:r>
            <a:r>
              <a:rPr lang="hu-HU" sz="1800" dirty="0" smtClean="0">
                <a:solidFill>
                  <a:srgbClr val="7030A0"/>
                </a:solidFill>
              </a:rPr>
              <a:t>( pl.: Szó-kép-tár képei)</a:t>
            </a:r>
            <a:endParaRPr lang="hu-HU" sz="1800" dirty="0">
              <a:solidFill>
                <a:srgbClr val="7030A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90625" y="2556932"/>
            <a:ext cx="10315574" cy="3700993"/>
          </a:xfrm>
        </p:spPr>
        <p:txBody>
          <a:bodyPr/>
          <a:lstStyle/>
          <a:p>
            <a:pPr marL="0" indent="0">
              <a:buNone/>
            </a:pPr>
            <a:r>
              <a:rPr lang="hu-HU" b="1" dirty="0"/>
              <a:t>Dal tanulása </a:t>
            </a:r>
            <a:r>
              <a:rPr lang="hu-HU" dirty="0" smtClean="0"/>
              <a:t>balról </a:t>
            </a:r>
            <a:r>
              <a:rPr lang="hu-HU" dirty="0"/>
              <a:t>jobbra </a:t>
            </a:r>
            <a:r>
              <a:rPr lang="hu-HU" dirty="0" smtClean="0"/>
              <a:t>haladva </a:t>
            </a:r>
            <a:r>
              <a:rPr lang="hu-HU" b="1" dirty="0" smtClean="0"/>
              <a:t>tárgyakon</a:t>
            </a:r>
            <a:r>
              <a:rPr lang="hu-HU" b="1" dirty="0"/>
              <a:t>, kártyákon, képeken vagy sémarajzokon</a:t>
            </a:r>
            <a:r>
              <a:rPr lang="hu-HU" dirty="0"/>
              <a:t>, írókéz mutatóujjával </a:t>
            </a:r>
            <a:r>
              <a:rPr lang="hu-HU" dirty="0" smtClean="0"/>
              <a:t>ütve az </a:t>
            </a:r>
            <a:r>
              <a:rPr lang="hu-HU" dirty="0"/>
              <a:t>egyenletes </a:t>
            </a:r>
            <a:r>
              <a:rPr lang="hu-HU" dirty="0" smtClean="0"/>
              <a:t>lüktetést.  (pl.: Jön a kocsi..)</a:t>
            </a:r>
          </a:p>
          <a:p>
            <a:pPr marL="0" indent="0">
              <a:buNone/>
            </a:pPr>
            <a:r>
              <a:rPr lang="hu-HU" dirty="0" smtClean="0"/>
              <a:t>      kocsi                   eltévedtünk        áztunk, fáztunk         nótáztunk  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12" name="Kép 11" descr="Elektromos autó gyerekeknek mercedes amg gt-r piro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42" y="3868101"/>
            <a:ext cx="2100647" cy="2342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Kép 12" descr="Autó, gyerekek, vezetés. Fiú, vezetés, autó, gyorsan, karikatúra, móka,  leány, birtoklás, piros. | CanStoc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272" y="3932237"/>
            <a:ext cx="2189205" cy="227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Kép 13" descr="C:\Users\Pedszakszolg\Downloads\stock-photo-rain-tex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54" y="3867602"/>
            <a:ext cx="2191443" cy="234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Kép 14" descr="C:\Users\Pedszakszolg\Downloads\canstockphoto2125878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687" y="3867602"/>
            <a:ext cx="2413075" cy="2342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166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1975" y="1314450"/>
            <a:ext cx="5972175" cy="904875"/>
          </a:xfrm>
        </p:spPr>
        <p:txBody>
          <a:bodyPr>
            <a:noAutofit/>
          </a:bodyPr>
          <a:lstStyle/>
          <a:p>
            <a:r>
              <a:rPr lang="hu-HU" b="1" dirty="0" smtClean="0"/>
              <a:t>Mesemondás, mesehallgatás, mesefeldolgozás</a:t>
            </a:r>
            <a:endParaRPr lang="hu-HU" b="1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3360210"/>
          </a:xfrm>
        </p:spPr>
        <p:txBody>
          <a:bodyPr>
            <a:normAutofit fontScale="85000" lnSpcReduction="10000"/>
          </a:bodyPr>
          <a:lstStyle/>
          <a:p>
            <a:r>
              <a:rPr lang="hu-HU" sz="2400" b="1" dirty="0" smtClean="0"/>
              <a:t>Stílus alakzatok</a:t>
            </a:r>
          </a:p>
          <a:p>
            <a:r>
              <a:rPr lang="hu-HU" sz="2400" dirty="0" smtClean="0"/>
              <a:t>(ismétlés, halmozás,  fokozás, ellentét,  kérdés, felkiáltás, nagyítás, kicsinyítés, körülírás, gúny,  irónia)</a:t>
            </a:r>
          </a:p>
          <a:p>
            <a:r>
              <a:rPr lang="hu-HU" sz="2400" b="1" dirty="0"/>
              <a:t>R</a:t>
            </a:r>
            <a:r>
              <a:rPr lang="hu-HU" sz="2400" b="1" dirty="0" smtClean="0"/>
              <a:t>ímfajták</a:t>
            </a:r>
          </a:p>
          <a:p>
            <a:r>
              <a:rPr lang="hu-HU" sz="2400" b="1" dirty="0" smtClean="0"/>
              <a:t>Költői eszközök</a:t>
            </a:r>
          </a:p>
          <a:p>
            <a:r>
              <a:rPr lang="hu-HU" sz="2400" dirty="0"/>
              <a:t>t</a:t>
            </a:r>
            <a:r>
              <a:rPr lang="hu-HU" sz="2400" dirty="0" smtClean="0"/>
              <a:t>udatos használata a nyelv 5 </a:t>
            </a:r>
            <a:r>
              <a:rPr lang="hu-HU" sz="2400" dirty="0" smtClean="0"/>
              <a:t>szintje fejleszthető</a:t>
            </a:r>
            <a:endParaRPr lang="hu-HU" sz="2400" dirty="0" smtClean="0"/>
          </a:p>
          <a:p>
            <a:r>
              <a:rPr lang="hu-HU" dirty="0" smtClean="0"/>
              <a:t>Ajánló: Csernik Szende - székely mesemondó</a:t>
            </a:r>
          </a:p>
          <a:p>
            <a:endParaRPr lang="hu-HU" sz="2400" b="1" dirty="0"/>
          </a:p>
        </p:txBody>
      </p:sp>
      <p:pic>
        <p:nvPicPr>
          <p:cNvPr id="1042" name="Picture 18" descr="Csernik Szende székely mesemondó és lábbábos | Lábita Bábszínhá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66874"/>
            <a:ext cx="4838700" cy="4067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45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1" y="1388533"/>
            <a:ext cx="3718455" cy="901701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Zárógondolatok</a:t>
            </a:r>
            <a:endParaRPr lang="hu-HU" sz="3600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3999" y="828675"/>
            <a:ext cx="5886451" cy="51530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3217335"/>
          </a:xfrm>
        </p:spPr>
        <p:txBody>
          <a:bodyPr>
            <a:noAutofit/>
          </a:bodyPr>
          <a:lstStyle/>
          <a:p>
            <a:r>
              <a:rPr lang="hu-HU" alt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 masszív nyelvi zavarral érintett gyermeknek a nyelv mind az öt szintjén támogatni kell folyamatosan, maradványtünetekkel számolhatunk</a:t>
            </a:r>
            <a:r>
              <a:rPr lang="hu-HU" alt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altLang="hu-H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sz="2800" i="1" dirty="0" smtClean="0"/>
              <a:t>… A </a:t>
            </a:r>
            <a:r>
              <a:rPr lang="hu-HU" altLang="hu-HU" sz="2800" i="1" dirty="0"/>
              <a:t>kitűzött cél elérésére akkor van a legnagyobb esélyünk, ha </a:t>
            </a:r>
            <a:r>
              <a:rPr lang="hu-HU" altLang="hu-HU" sz="2800" b="1" i="1" dirty="0" smtClean="0"/>
              <a:t>megfelelően </a:t>
            </a:r>
            <a:r>
              <a:rPr lang="hu-HU" altLang="hu-HU" sz="2800" b="1" i="1" dirty="0"/>
              <a:t>felkészültek vagyunk</a:t>
            </a:r>
            <a:r>
              <a:rPr lang="hu-HU" altLang="hu-HU" sz="2800" b="1" i="1" dirty="0" smtClean="0"/>
              <a:t>.”    </a:t>
            </a:r>
            <a:r>
              <a:rPr lang="hu-HU" altLang="hu-HU" sz="3200" b="1" i="1" dirty="0"/>
              <a:t>	</a:t>
            </a:r>
            <a:r>
              <a:rPr lang="hu-HU" altLang="hu-HU" sz="3200" b="1" i="1" dirty="0" smtClean="0"/>
              <a:t>              </a:t>
            </a:r>
            <a:r>
              <a:rPr lang="hu-HU" altLang="hu-HU" b="1" i="1" dirty="0" smtClean="0"/>
              <a:t>(</a:t>
            </a:r>
            <a:r>
              <a:rPr lang="hu-HU" i="1" dirty="0" smtClean="0"/>
              <a:t>Dr</a:t>
            </a:r>
            <a:r>
              <a:rPr lang="hu-HU" i="1" dirty="0"/>
              <a:t>. </a:t>
            </a:r>
            <a:r>
              <a:rPr lang="hu-HU" i="1" dirty="0" err="1"/>
              <a:t>Gósy</a:t>
            </a:r>
            <a:r>
              <a:rPr lang="hu-HU" i="1" dirty="0"/>
              <a:t> </a:t>
            </a:r>
            <a:r>
              <a:rPr lang="hu-HU" i="1" dirty="0" smtClean="0"/>
              <a:t>Mária)</a:t>
            </a:r>
            <a:endParaRPr lang="hu-HU" dirty="0"/>
          </a:p>
          <a:p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03841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1" y="1856509"/>
            <a:ext cx="3718455" cy="443346"/>
          </a:xfrm>
        </p:spPr>
        <p:txBody>
          <a:bodyPr>
            <a:normAutofit fontScale="90000"/>
          </a:bodyPr>
          <a:lstStyle/>
          <a:p>
            <a:r>
              <a:rPr lang="hu-HU" altLang="hu-HU" dirty="0" smtClean="0"/>
              <a:t>MÁLYI NÓRA- DÍJ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hu-HU" sz="2400" dirty="0" smtClean="0"/>
              <a:t>A szeretet mindig sokszorozni </a:t>
            </a:r>
          </a:p>
          <a:p>
            <a:r>
              <a:rPr lang="hu-HU" sz="2400" dirty="0" smtClean="0"/>
              <a:t>kell, </a:t>
            </a:r>
          </a:p>
          <a:p>
            <a:r>
              <a:rPr lang="hu-HU" sz="2400" dirty="0" smtClean="0"/>
              <a:t>a tudást </a:t>
            </a:r>
            <a:endParaRPr lang="hu-HU" sz="2400" dirty="0" smtClean="0"/>
          </a:p>
          <a:p>
            <a:r>
              <a:rPr lang="hu-HU" sz="2400" dirty="0" smtClean="0"/>
              <a:t>pedig </a:t>
            </a:r>
          </a:p>
          <a:p>
            <a:r>
              <a:rPr lang="hu-HU" sz="2400" dirty="0" smtClean="0"/>
              <a:t>meg </a:t>
            </a:r>
            <a:r>
              <a:rPr lang="hu-HU" sz="2400" dirty="0" smtClean="0"/>
              <a:t>kell osztani.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66" y="538307"/>
            <a:ext cx="2945533" cy="2832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99" y="1457325"/>
            <a:ext cx="3615075" cy="2896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1476" b="1"/>
          <a:stretch/>
        </p:blipFill>
        <p:spPr>
          <a:xfrm>
            <a:off x="5242034" y="3370407"/>
            <a:ext cx="3886200" cy="290305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174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569575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</a:rPr>
              <a:t>ANYA</a:t>
            </a:r>
            <a:r>
              <a:rPr lang="hu-HU" b="1" dirty="0" smtClean="0"/>
              <a:t>NYELV</a:t>
            </a:r>
            <a:endParaRPr lang="hu-HU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208" y="1532874"/>
            <a:ext cx="3407022" cy="2576146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3185008"/>
          </a:xfrm>
        </p:spPr>
        <p:txBody>
          <a:bodyPr>
            <a:normAutofit fontScale="77500" lnSpcReduction="20000"/>
          </a:bodyPr>
          <a:lstStyle/>
          <a:p>
            <a:endParaRPr lang="hu-HU" dirty="0"/>
          </a:p>
          <a:p>
            <a:r>
              <a:rPr lang="hu-HU" sz="2900" b="1" dirty="0" smtClean="0"/>
              <a:t>Ó</a:t>
            </a:r>
          </a:p>
          <a:p>
            <a:endParaRPr lang="hu-HU" sz="3200" dirty="0" smtClean="0"/>
          </a:p>
          <a:p>
            <a:r>
              <a:rPr lang="hu-HU" sz="3400" dirty="0" smtClean="0"/>
              <a:t>-</a:t>
            </a:r>
            <a:r>
              <a:rPr lang="hu-HU" sz="3400" b="1" dirty="0" err="1" smtClean="0"/>
              <a:t>ban</a:t>
            </a:r>
            <a:r>
              <a:rPr lang="hu-HU" sz="3400" b="1" dirty="0" smtClean="0"/>
              <a:t> </a:t>
            </a:r>
            <a:r>
              <a:rPr lang="hu-HU" sz="3400" dirty="0" smtClean="0"/>
              <a:t>  / </a:t>
            </a:r>
            <a:r>
              <a:rPr lang="hu-HU" sz="3400" b="1" dirty="0" smtClean="0">
                <a:solidFill>
                  <a:schemeClr val="tx1"/>
                </a:solidFill>
              </a:rPr>
              <a:t>ban</a:t>
            </a:r>
            <a:r>
              <a:rPr lang="hu-HU" sz="3400" dirty="0" smtClean="0"/>
              <a:t>da</a:t>
            </a:r>
          </a:p>
          <a:p>
            <a:endParaRPr lang="hu-HU" sz="3200" dirty="0" smtClean="0"/>
          </a:p>
          <a:p>
            <a:r>
              <a:rPr lang="hu-HU" sz="4600" dirty="0" smtClean="0"/>
              <a:t>szer-etet</a:t>
            </a:r>
          </a:p>
          <a:p>
            <a:r>
              <a:rPr lang="hu-HU" sz="2300" dirty="0" smtClean="0"/>
              <a:t>(Kiss Dénes)</a:t>
            </a:r>
          </a:p>
          <a:p>
            <a:endParaRPr lang="hu-HU" sz="4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115" y="665448"/>
            <a:ext cx="2488224" cy="17348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4" y="2400300"/>
            <a:ext cx="4238604" cy="395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18668" y="628650"/>
            <a:ext cx="5469466" cy="565784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  <a:buNone/>
            </a:pPr>
            <a:endParaRPr lang="hu-HU" altLang="hu-HU" sz="2800" i="1" dirty="0" smtClean="0"/>
          </a:p>
          <a:p>
            <a:pPr marL="0" indent="0" algn="ctr">
              <a:lnSpc>
                <a:spcPct val="120000"/>
              </a:lnSpc>
              <a:buNone/>
            </a:pPr>
            <a:r>
              <a:rPr lang="hu-HU" sz="51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A NYELV-LÉTRA c. könyv összeállításakor a tudásmegosztás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51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volt a célom, amely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51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kreatívan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51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tovább bővíthető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51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a jó tanár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51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egyik legfontosabb tulajdonságával, </a:t>
            </a:r>
          </a:p>
          <a:p>
            <a:pPr marL="0" indent="0" algn="ctr">
              <a:lnSpc>
                <a:spcPct val="120000"/>
              </a:lnSpc>
              <a:buNone/>
            </a:pPr>
            <a:endParaRPr lang="hu-HU" sz="5100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51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a lelkesedéssel.</a:t>
            </a:r>
          </a:p>
          <a:p>
            <a:pPr algn="ctr">
              <a:lnSpc>
                <a:spcPct val="120000"/>
              </a:lnSpc>
              <a:buNone/>
            </a:pPr>
            <a:r>
              <a:rPr lang="hu-HU" alt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hu-HU" altLang="hu-HU" sz="3600" dirty="0" smtClean="0"/>
              <a:t>                </a:t>
            </a:r>
            <a:r>
              <a:rPr lang="hu-HU" altLang="hu-HU" sz="1400" dirty="0" smtClean="0"/>
              <a:t>                  </a:t>
            </a:r>
            <a:endParaRPr lang="hu-HU" altLang="hu-HU" sz="1400" dirty="0"/>
          </a:p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Picture 4" descr="C:\Users\monika\Pictures\2015-10-31 002\2015-10-31 08.11.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180" y="1211992"/>
            <a:ext cx="4277715" cy="4426808"/>
          </a:xfrm>
          <a:noFill/>
        </p:spPr>
      </p:pic>
    </p:spTree>
    <p:extLst>
      <p:ext uri="{BB962C8B-B14F-4D97-AF65-F5344CB8AC3E}">
        <p14:creationId xmlns:p14="http://schemas.microsoft.com/office/powerpoint/2010/main" val="415388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4800" dirty="0" smtClean="0"/>
              <a:t>Köszönöm a figyelmet!</a:t>
            </a:r>
            <a:endParaRPr lang="hu-HU" sz="48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1625" y="609601"/>
            <a:ext cx="6181725" cy="5638800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Az anyanyelv egy olyan praktikus örökség, melyet ingyen adhatunk gyerekeinknek már születéstől kezdve.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0050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WEBOGRÁFIA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b="1" dirty="0"/>
              <a:t>Kas Bence: Az anyanyelv-elsajátítás zavarai: nyelvközi összevetések és az okok keresése</a:t>
            </a:r>
          </a:p>
          <a:p>
            <a:pPr marL="0" indent="0">
              <a:buNone/>
            </a:pPr>
            <a:r>
              <a:rPr lang="hu-HU" dirty="0" smtClean="0">
                <a:hlinkClick r:id="rId2"/>
              </a:rPr>
              <a:t>https</a:t>
            </a:r>
            <a:r>
              <a:rPr lang="hu-HU" dirty="0">
                <a:hlinkClick r:id="rId2"/>
              </a:rPr>
              <a:t>://</a:t>
            </a:r>
            <a:r>
              <a:rPr lang="hu-HU" dirty="0" smtClean="0">
                <a:hlinkClick r:id="rId2"/>
              </a:rPr>
              <a:t>www.youtube.com/watch?v=uBxZlJd0M_A</a:t>
            </a:r>
            <a:endParaRPr lang="hu-HU" dirty="0" smtClean="0"/>
          </a:p>
          <a:p>
            <a:pPr marL="0" indent="0">
              <a:buNone/>
            </a:pPr>
            <a:r>
              <a:rPr lang="hu-HU" b="1" dirty="0" smtClean="0"/>
              <a:t>Lukács </a:t>
            </a:r>
            <a:r>
              <a:rPr lang="hu-HU" b="1" dirty="0"/>
              <a:t>Ágnes: A nyelvelsajátítás </a:t>
            </a:r>
            <a:r>
              <a:rPr lang="hu-HU" b="1" dirty="0" err="1"/>
              <a:t>építőkövei</a:t>
            </a:r>
            <a:r>
              <a:rPr lang="hu-HU" b="1" dirty="0"/>
              <a:t> és a nyelvi fejlődés zavarai</a:t>
            </a:r>
          </a:p>
          <a:p>
            <a:pPr marL="0" indent="0">
              <a:buNone/>
            </a:pPr>
            <a:r>
              <a:rPr lang="hu-HU" dirty="0"/>
              <a:t>https://www.youtube.com/watch?v=jHUExV3qIwg&amp;t=179s</a:t>
            </a:r>
          </a:p>
          <a:p>
            <a:pPr marL="0" indent="0">
              <a:buNone/>
            </a:pPr>
            <a:r>
              <a:rPr lang="hu-HU" b="1" dirty="0"/>
              <a:t>Dr. Klein Ágnes: Hogyan tanulunk beszélni? A kezdetektől az első szóig.</a:t>
            </a:r>
          </a:p>
          <a:p>
            <a:pPr marL="0" indent="0">
              <a:buNone/>
            </a:pPr>
            <a:r>
              <a:rPr lang="hu-HU" dirty="0">
                <a:hlinkClick r:id="rId3"/>
              </a:rPr>
              <a:t>https://</a:t>
            </a:r>
            <a:r>
              <a:rPr lang="hu-HU" dirty="0" smtClean="0">
                <a:hlinkClick r:id="rId3"/>
              </a:rPr>
              <a:t>www.youtube.com/watch?v=erFvfnpSkt8</a:t>
            </a:r>
            <a:endParaRPr lang="hu-HU" dirty="0" smtClean="0"/>
          </a:p>
          <a:p>
            <a:pPr marL="0" indent="0">
              <a:buNone/>
            </a:pPr>
            <a:r>
              <a:rPr lang="hu-HU" b="1" dirty="0"/>
              <a:t>Nyelvfejlődés kisiskolás korban - </a:t>
            </a:r>
            <a:r>
              <a:rPr lang="hu-HU" b="1" dirty="0" smtClean="0">
                <a:hlinkClick r:id="rId4"/>
              </a:rPr>
              <a:t>www.diszterapia.hu</a:t>
            </a:r>
            <a:endParaRPr lang="hu-HU" b="1" dirty="0" smtClean="0"/>
          </a:p>
          <a:p>
            <a:pPr marL="0" indent="0">
              <a:buNone/>
            </a:pPr>
            <a:r>
              <a:rPr lang="hu-HU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https://www.youtube.com/watch?v=s3ZRcQ5ACUw&amp;t=1527s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90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WEBOGRÁFIA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 smtClean="0"/>
              <a:t>Bóna Judit: Új utak a gyermeknyelvi kutatásokban</a:t>
            </a:r>
            <a:endParaRPr lang="hu-HU" dirty="0"/>
          </a:p>
          <a:p>
            <a:pPr marL="0" indent="0">
              <a:buNone/>
            </a:pPr>
            <a:r>
              <a:rPr lang="hu-HU" dirty="0" smtClean="0">
                <a:hlinkClick r:id="rId2" action="ppaction://hlinkfile"/>
              </a:rPr>
              <a:t>file</a:t>
            </a:r>
            <a:r>
              <a:rPr lang="hu-HU" dirty="0">
                <a:hlinkClick r:id="rId2" action="ppaction://hlinkfile"/>
              </a:rPr>
              <a:t>:///C:/</a:t>
            </a:r>
            <a:r>
              <a:rPr lang="hu-HU" dirty="0" smtClean="0">
                <a:hlinkClick r:id="rId2" action="ppaction://hlinkfile"/>
              </a:rPr>
              <a:t>Users/Pedszakszolg/Downloads/Bona_Gyermeknyelv_READER.pdf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Tar Éva: Fonológiai fejlődés, variabilitás, beszédhanghibák</a:t>
            </a:r>
          </a:p>
          <a:p>
            <a:pPr marL="0" indent="0">
              <a:buNone/>
            </a:pPr>
            <a:r>
              <a:rPr lang="hu-HU" dirty="0">
                <a:hlinkClick r:id="rId3" action="ppaction://hlinkfile"/>
              </a:rPr>
              <a:t>file:///C:/Users/Pedszakszolg/Downloads/Tar_Eva_Fonologia_READER_.</a:t>
            </a:r>
            <a:r>
              <a:rPr lang="hu-HU" dirty="0" smtClean="0">
                <a:hlinkClick r:id="rId3" action="ppaction://hlinkfile"/>
              </a:rPr>
              <a:t>pdf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Bóna Judit- Murányi Sarolta: A nyelvfejlődés folyamata koragyermekkortól kamaszkorig</a:t>
            </a:r>
          </a:p>
          <a:p>
            <a:pPr marL="0" indent="0">
              <a:buNone/>
            </a:pPr>
            <a:r>
              <a:rPr lang="hu-HU" dirty="0"/>
              <a:t>file:///C:/Users/Pedszakszolg/Downloads/Bona-Muranyi-A-nyelvfejlodes-folyamata-web4.pdf</a:t>
            </a:r>
          </a:p>
        </p:txBody>
      </p:sp>
    </p:spTree>
    <p:extLst>
      <p:ext uri="{BB962C8B-B14F-4D97-AF65-F5344CB8AC3E}">
        <p14:creationId xmlns:p14="http://schemas.microsoft.com/office/powerpoint/2010/main" val="2185072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Szakirodalom</a:t>
            </a:r>
            <a:br>
              <a:rPr lang="hu-HU" dirty="0" smtClean="0"/>
            </a:br>
            <a:r>
              <a:rPr lang="hu-HU" dirty="0" smtClean="0"/>
              <a:t>Könyvek, amik hatottak rám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2"/>
            <a:ext cx="10106890" cy="33189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dirty="0" smtClean="0"/>
              <a:t>1.Sandra </a:t>
            </a:r>
            <a:r>
              <a:rPr lang="hu-HU" dirty="0" err="1"/>
              <a:t>Aamondt</a:t>
            </a:r>
            <a:r>
              <a:rPr lang="hu-HU" dirty="0"/>
              <a:t> - Sam </a:t>
            </a:r>
            <a:r>
              <a:rPr lang="hu-HU" dirty="0" err="1"/>
              <a:t>Wang</a:t>
            </a:r>
            <a:r>
              <a:rPr lang="hu-HU" dirty="0"/>
              <a:t>: Üdvözöllek a gyereked agyában</a:t>
            </a:r>
          </a:p>
          <a:p>
            <a:pPr marL="0" indent="0">
              <a:buNone/>
            </a:pPr>
            <a:r>
              <a:rPr lang="hu-HU" dirty="0" smtClean="0"/>
              <a:t>   Század </a:t>
            </a:r>
            <a:r>
              <a:rPr lang="hu-HU" dirty="0"/>
              <a:t>Kiadó, Budapest, 2012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/>
              <a:t>2</a:t>
            </a:r>
            <a:r>
              <a:rPr lang="hu-HU" dirty="0" smtClean="0"/>
              <a:t>. </a:t>
            </a:r>
            <a:r>
              <a:rPr lang="hu-HU" dirty="0"/>
              <a:t>Dr. </a:t>
            </a:r>
            <a:r>
              <a:rPr lang="hu-HU" dirty="0" err="1"/>
              <a:t>Caroline</a:t>
            </a:r>
            <a:r>
              <a:rPr lang="hu-HU" dirty="0"/>
              <a:t> </a:t>
            </a:r>
            <a:r>
              <a:rPr lang="hu-HU" dirty="0" err="1"/>
              <a:t>Leaf</a:t>
            </a:r>
            <a:r>
              <a:rPr lang="hu-HU" dirty="0"/>
              <a:t>: Tehetség vagy!- Ismerd fel és növeld a benned levő tehetséget! </a:t>
            </a:r>
          </a:p>
          <a:p>
            <a:pPr marL="0" indent="0">
              <a:buNone/>
            </a:pPr>
            <a:r>
              <a:rPr lang="hu-HU" dirty="0" smtClean="0"/>
              <a:t>Alföldi </a:t>
            </a:r>
            <a:r>
              <a:rPr lang="hu-HU" dirty="0"/>
              <a:t>Nyomda </a:t>
            </a:r>
            <a:r>
              <a:rPr lang="hu-HU" dirty="0" err="1"/>
              <a:t>Zrt</a:t>
            </a:r>
            <a:r>
              <a:rPr lang="hu-HU" dirty="0"/>
              <a:t>., </a:t>
            </a:r>
            <a:r>
              <a:rPr lang="hu-HU" dirty="0" smtClean="0"/>
              <a:t>Debrecen, 2000</a:t>
            </a: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b="1" dirty="0"/>
              <a:t>3</a:t>
            </a:r>
            <a:r>
              <a:rPr lang="hu-HU" b="1" dirty="0" smtClean="0"/>
              <a:t>. </a:t>
            </a:r>
            <a:r>
              <a:rPr lang="hu-HU" b="1" dirty="0" err="1" smtClean="0"/>
              <a:t>Stanislas</a:t>
            </a:r>
            <a:r>
              <a:rPr lang="hu-HU" b="1" dirty="0" smtClean="0"/>
              <a:t> </a:t>
            </a:r>
            <a:r>
              <a:rPr lang="hu-HU" b="1" dirty="0" err="1" smtClean="0"/>
              <a:t>Dehaene</a:t>
            </a:r>
            <a:r>
              <a:rPr lang="hu-HU" b="1" dirty="0" smtClean="0"/>
              <a:t>: Rugalmas agy</a:t>
            </a:r>
          </a:p>
          <a:p>
            <a:pPr marL="0" indent="0">
              <a:buNone/>
            </a:pPr>
            <a:r>
              <a:rPr lang="hu-HU" b="1" dirty="0" err="1" smtClean="0"/>
              <a:t>Topotex</a:t>
            </a:r>
            <a:r>
              <a:rPr lang="hu-HU" b="1" dirty="0" smtClean="0"/>
              <a:t> Kiadó, Budapest 2022</a:t>
            </a:r>
            <a:endParaRPr lang="hu-HU" b="1" dirty="0"/>
          </a:p>
          <a:p>
            <a:pPr marL="0" indent="0">
              <a:buNone/>
            </a:pPr>
            <a:r>
              <a:rPr lang="hu-HU" b="1" dirty="0"/>
              <a:t>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7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28650" y="467397"/>
            <a:ext cx="10915650" cy="578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hu-H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hu-HU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.Montágh </a:t>
            </a:r>
            <a:r>
              <a:rPr lang="hu-HU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Imre: Nyelvművesség</a:t>
            </a:r>
            <a:endParaRPr lang="hu-H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Múzsák Közművelődési Kiadó, Budapest, 1989 9.o.</a:t>
            </a:r>
            <a:endParaRPr lang="hu-H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33775" algn="l"/>
              </a:tabLst>
            </a:pPr>
            <a:r>
              <a:rPr lang="hu-HU" dirty="0">
                <a:latin typeface="+mj-lt"/>
                <a:ea typeface="Calibri" panose="020F0502020204030204" pitchFamily="34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33775" algn="l"/>
              </a:tabLst>
            </a:pPr>
            <a:r>
              <a:rPr lang="hu-HU" dirty="0">
                <a:latin typeface="+mj-lt"/>
                <a:ea typeface="Calibri" panose="020F0502020204030204" pitchFamily="34" charset="0"/>
              </a:rPr>
              <a:t>5</a:t>
            </a:r>
            <a:r>
              <a:rPr lang="hu-HU" dirty="0" smtClean="0">
                <a:latin typeface="+mj-lt"/>
                <a:ea typeface="Calibri" panose="020F0502020204030204" pitchFamily="34" charset="0"/>
              </a:rPr>
              <a:t>.Kas </a:t>
            </a:r>
            <a:r>
              <a:rPr lang="hu-HU" dirty="0">
                <a:latin typeface="+mj-lt"/>
                <a:ea typeface="Calibri" panose="020F0502020204030204" pitchFamily="34" charset="0"/>
              </a:rPr>
              <a:t>Bence – </a:t>
            </a:r>
            <a:r>
              <a:rPr lang="hu-HU" dirty="0" err="1">
                <a:latin typeface="+mj-lt"/>
                <a:ea typeface="Calibri" panose="020F0502020204030204" pitchFamily="34" charset="0"/>
              </a:rPr>
              <a:t>Lőrik</a:t>
            </a:r>
            <a:r>
              <a:rPr lang="hu-HU" dirty="0">
                <a:latin typeface="+mj-lt"/>
                <a:ea typeface="Calibri" panose="020F0502020204030204" pitchFamily="34" charset="0"/>
              </a:rPr>
              <a:t> József – Molnárné </a:t>
            </a:r>
            <a:r>
              <a:rPr lang="hu-HU" dirty="0" err="1">
                <a:latin typeface="+mj-lt"/>
                <a:ea typeface="Calibri" panose="020F0502020204030204" pitchFamily="34" charset="0"/>
              </a:rPr>
              <a:t>Bogáth</a:t>
            </a:r>
            <a:r>
              <a:rPr lang="hu-HU" dirty="0">
                <a:latin typeface="+mj-lt"/>
                <a:ea typeface="Calibri" panose="020F0502020204030204" pitchFamily="34" charset="0"/>
              </a:rPr>
              <a:t> Réka – Szabóné Vékony Andrea – </a:t>
            </a:r>
            <a:r>
              <a:rPr lang="hu-HU" dirty="0" err="1">
                <a:latin typeface="+mj-lt"/>
                <a:ea typeface="Calibri" panose="020F0502020204030204" pitchFamily="34" charset="0"/>
              </a:rPr>
              <a:t>Szatmáriné</a:t>
            </a:r>
            <a:r>
              <a:rPr lang="hu-HU" dirty="0">
                <a:latin typeface="+mj-lt"/>
                <a:ea typeface="Calibri" panose="020F0502020204030204" pitchFamily="34" charset="0"/>
              </a:rPr>
              <a:t> Mályi Nóra: </a:t>
            </a:r>
            <a:endParaRPr lang="hu-HU" dirty="0" smtClean="0"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33775" algn="l"/>
              </a:tabLst>
            </a:pPr>
            <a:r>
              <a:rPr lang="hu-HU" kern="1800" dirty="0" smtClean="0">
                <a:latin typeface="+mj-lt"/>
                <a:ea typeface="Calibri" panose="020F0502020204030204" pitchFamily="34" charset="0"/>
              </a:rPr>
              <a:t>SZÓL-E</a:t>
            </a:r>
            <a:r>
              <a:rPr lang="hu-HU" kern="1800" dirty="0">
                <a:latin typeface="+mj-lt"/>
                <a:ea typeface="Calibri" panose="020F0502020204030204" pitchFamily="34" charset="0"/>
              </a:rPr>
              <a:t>? szűrőeljárás</a:t>
            </a:r>
            <a:endParaRPr lang="hu-HU" dirty="0"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33775" algn="l"/>
              </a:tabLst>
            </a:pPr>
            <a:r>
              <a:rPr lang="hu-HU" dirty="0" err="1">
                <a:latin typeface="+mj-lt"/>
                <a:ea typeface="Calibri" panose="020F0502020204030204" pitchFamily="34" charset="0"/>
              </a:rPr>
              <a:t>Logotech</a:t>
            </a:r>
            <a:r>
              <a:rPr lang="hu-HU" dirty="0">
                <a:latin typeface="+mj-lt"/>
                <a:ea typeface="Calibri" panose="020F0502020204030204" pitchFamily="34" charset="0"/>
              </a:rPr>
              <a:t> Kiadó, Budapest, 2012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33775" algn="l"/>
              </a:tabLst>
            </a:pPr>
            <a:r>
              <a:rPr lang="hu-HU" dirty="0">
                <a:latin typeface="+mj-lt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hu-HU" dirty="0" smtClean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.Sandra </a:t>
            </a:r>
            <a:r>
              <a:rPr lang="hu-HU" dirty="0" err="1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Aamondt</a:t>
            </a:r>
            <a:r>
              <a:rPr lang="hu-HU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- Sam </a:t>
            </a:r>
            <a:r>
              <a:rPr lang="hu-HU" dirty="0" err="1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Wang</a:t>
            </a:r>
            <a:r>
              <a:rPr lang="hu-HU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: Üdvözöllek a gyereked agyában</a:t>
            </a:r>
            <a:endParaRPr lang="hu-H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Század Kiadó, Budapest, 2012, 90-93.o.</a:t>
            </a:r>
            <a:endParaRPr lang="hu-H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hu-H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7</a:t>
            </a:r>
            <a:r>
              <a:rPr lang="hu-HU" dirty="0" smtClean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.Nagy </a:t>
            </a:r>
            <a:r>
              <a:rPr lang="hu-HU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Emese: Kedden kedvem kerekedett</a:t>
            </a:r>
            <a:endParaRPr lang="hu-H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Pannon-Literatúra Kft., Kisújszállás, 2014</a:t>
            </a:r>
            <a:endParaRPr lang="hu-H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hu-H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hu-HU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.Forrai </a:t>
            </a:r>
            <a:r>
              <a:rPr lang="hu-HU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Katalin: Ének az óvodában</a:t>
            </a:r>
            <a:endParaRPr lang="hu-H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Móra Kiadó, Budapest, 2016</a:t>
            </a:r>
            <a:endParaRPr lang="hu-H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 smtClean="0">
                <a:hlinkClick r:id="rId2"/>
              </a:rPr>
              <a:t>https</a:t>
            </a:r>
            <a:r>
              <a:rPr lang="hu-HU" dirty="0">
                <a:hlinkClick r:id="rId2"/>
              </a:rPr>
              <a:t>://</a:t>
            </a:r>
            <a:r>
              <a:rPr lang="hu-HU" dirty="0" smtClean="0">
                <a:hlinkClick r:id="rId2"/>
              </a:rPr>
              <a:t>photos.google.com/share/AF1QipPZI0MpTzUqLoPUlsb1kwM6h4Qf65vW2awfq2KhMUDog0PAyNzONw2ZlNjXioQC6g?pli=1&amp;key=Nkl0c3ZSbjRoTFJDUGQ1SWQwZmRtcTF6V2RlX3h3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file</a:t>
            </a:r>
            <a:r>
              <a:rPr lang="hu-HU" dirty="0"/>
              <a:t>:///C:/Users/Pedszakszolg/Downloads/imgres%20(2).htm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>
                <a:hlinkClick r:id="rId3" action="ppaction://hlinkfile"/>
              </a:rPr>
              <a:t>file</a:t>
            </a:r>
            <a:r>
              <a:rPr lang="hu-HU" dirty="0">
                <a:hlinkClick r:id="rId3" action="ppaction://hlinkfile"/>
              </a:rPr>
              <a:t>:///C:/Users/Pedszakszolg/Downloads/imgres%20(1).</a:t>
            </a:r>
            <a:r>
              <a:rPr lang="hu-HU" dirty="0" smtClean="0">
                <a:hlinkClick r:id="rId3" action="ppaction://hlinkfile"/>
              </a:rPr>
              <a:t>htm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https</a:t>
            </a:r>
            <a:r>
              <a:rPr lang="hu-HU" dirty="0"/>
              <a:t>://</a:t>
            </a:r>
            <a:r>
              <a:rPr lang="hu-HU" dirty="0" smtClean="0"/>
              <a:t>www.google.com/search?sca_esv=582900893&amp;sxsrf=AM9HkKm-wfpTm1o59_8dnQqN9xrVYU6Eaw:1700114514147&amp;q=csernik+szende+fot%C3%B3&amp;tbm=isch&amp;source=lnms&amp;sa=X&amp;ved=2ahUKEwjFt8WN7MeCAxUIgP0HHRm7Dc0Q0pQJegQIChAB&amp;biw=1536&amp;bih=747&amp;dpr=1.25#imgrc=9b1lSUEjvCxs-M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0483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8291" y="1388534"/>
            <a:ext cx="4023975" cy="551102"/>
          </a:xfrm>
        </p:spPr>
        <p:txBody>
          <a:bodyPr>
            <a:no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ÉLŐ</a:t>
            </a:r>
            <a:r>
              <a:rPr lang="hu-HU" b="1" dirty="0" smtClean="0"/>
              <a:t>BESZÉD </a:t>
            </a:r>
            <a:endParaRPr lang="hu-HU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2332" y="1454430"/>
            <a:ext cx="3688389" cy="363789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3811" y="2856032"/>
            <a:ext cx="3718455" cy="3154244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beszéd, mint készség velünk születik, de minőségét </a:t>
            </a:r>
            <a:r>
              <a:rPr lang="hu-HU" sz="2400" b="1" dirty="0" smtClean="0"/>
              <a:t>a szociális-emocionális </a:t>
            </a:r>
            <a:r>
              <a:rPr lang="hu-HU" sz="2400" dirty="0" smtClean="0"/>
              <a:t>kapcsolatok befolyásolják</a:t>
            </a:r>
            <a:r>
              <a:rPr lang="hu-HU" sz="2400" dirty="0"/>
              <a:t>.</a:t>
            </a:r>
            <a:r>
              <a:rPr lang="hu-HU" sz="2400" dirty="0" smtClean="0"/>
              <a:t> </a:t>
            </a:r>
            <a:r>
              <a:rPr lang="hu-HU" sz="1400" dirty="0" smtClean="0"/>
              <a:t>(</a:t>
            </a:r>
            <a:r>
              <a:rPr lang="hu-HU" sz="1400" dirty="0" err="1" smtClean="0"/>
              <a:t>Montágh</a:t>
            </a:r>
            <a:r>
              <a:rPr lang="hu-HU" sz="1400" dirty="0" smtClean="0"/>
              <a:t> Imre)</a:t>
            </a:r>
          </a:p>
          <a:p>
            <a:r>
              <a:rPr lang="hu-HU" sz="2400" dirty="0" smtClean="0"/>
              <a:t>Szakszerű tájékoztatás.</a:t>
            </a:r>
          </a:p>
          <a:p>
            <a:r>
              <a:rPr lang="hu-HU" sz="1400" dirty="0" smtClean="0"/>
              <a:t> </a:t>
            </a:r>
            <a:r>
              <a:rPr lang="hu-HU" sz="1400" dirty="0"/>
              <a:t>(www.gyermekut.hu)</a:t>
            </a:r>
          </a:p>
          <a:p>
            <a:endParaRPr lang="hu-HU" sz="2400" dirty="0" smtClean="0"/>
          </a:p>
          <a:p>
            <a:endParaRPr lang="hu-HU" sz="2400" dirty="0" smtClean="0"/>
          </a:p>
          <a:p>
            <a:endParaRPr lang="hu-HU" sz="2400" dirty="0"/>
          </a:p>
        </p:txBody>
      </p:sp>
      <p:pic>
        <p:nvPicPr>
          <p:cNvPr id="7" name="Picture 3" descr="C:\Users\monika\Downloads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4285" y="2856032"/>
            <a:ext cx="3339455" cy="332263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" name="Balra-jobbra nyíl 2"/>
          <p:cNvSpPr/>
          <p:nvPr/>
        </p:nvSpPr>
        <p:spPr>
          <a:xfrm>
            <a:off x="7514569" y="303106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Picture 6" descr="C:\Users\monika\Downloads\Képek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7775" y="597180"/>
            <a:ext cx="2286000" cy="1714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softEdge rad="63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38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431030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NY</a:t>
            </a:r>
            <a:r>
              <a:rPr lang="hu-HU" sz="3600" b="1" dirty="0" smtClean="0">
                <a:solidFill>
                  <a:srgbClr val="FFC000"/>
                </a:solidFill>
              </a:rPr>
              <a:t>E</a:t>
            </a:r>
            <a:r>
              <a:rPr lang="hu-HU" sz="3600" b="1" dirty="0" smtClean="0">
                <a:solidFill>
                  <a:srgbClr val="FFFF00"/>
                </a:solidFill>
              </a:rPr>
              <a:t>L</a:t>
            </a:r>
            <a:r>
              <a:rPr lang="hu-HU" sz="3600" b="1" dirty="0" smtClean="0">
                <a:solidFill>
                  <a:srgbClr val="00B050"/>
                </a:solidFill>
              </a:rPr>
              <a:t>V</a:t>
            </a:r>
            <a:r>
              <a:rPr lang="hu-HU" sz="3600" b="1" dirty="0" smtClean="0"/>
              <a:t>-</a:t>
            </a:r>
            <a:r>
              <a:rPr lang="hu-HU" sz="3600" b="1" dirty="0" smtClean="0">
                <a:solidFill>
                  <a:srgbClr val="0070C0"/>
                </a:solidFill>
              </a:rPr>
              <a:t>LÉ</a:t>
            </a:r>
            <a:r>
              <a:rPr lang="hu-HU" sz="3600" b="1" dirty="0" smtClean="0">
                <a:solidFill>
                  <a:srgbClr val="002060"/>
                </a:solidFill>
              </a:rPr>
              <a:t>TR</a:t>
            </a:r>
            <a:r>
              <a:rPr lang="hu-HU" sz="3600" b="1" dirty="0" smtClean="0">
                <a:solidFill>
                  <a:srgbClr val="7030A0"/>
                </a:solidFill>
              </a:rPr>
              <a:t>A</a:t>
            </a:r>
            <a:endParaRPr lang="hu-HU" sz="3600" dirty="0">
              <a:solidFill>
                <a:srgbClr val="7030A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981700" y="600075"/>
            <a:ext cx="5501054" cy="564832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hu-HU" sz="4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4400" b="1" dirty="0" smtClean="0">
                <a:solidFill>
                  <a:schemeClr val="tx1"/>
                </a:solidFill>
              </a:rPr>
              <a:t>1. Rövid, rendszerező elmélet </a:t>
            </a:r>
          </a:p>
          <a:p>
            <a:pPr marL="0" indent="0">
              <a:buNone/>
            </a:pPr>
            <a:r>
              <a:rPr lang="hu-HU" sz="4200" dirty="0">
                <a:cs typeface="Times New Roman" panose="02020603050405020304" pitchFamily="18" charset="0"/>
              </a:rPr>
              <a:t>A</a:t>
            </a:r>
            <a:r>
              <a:rPr lang="hu-HU" sz="4200" dirty="0" smtClean="0">
                <a:cs typeface="Times New Roman" panose="02020603050405020304" pitchFamily="18" charset="0"/>
              </a:rPr>
              <a:t>z </a:t>
            </a:r>
            <a:r>
              <a:rPr lang="hu-HU" sz="4200" dirty="0">
                <a:cs typeface="Times New Roman" panose="02020603050405020304" pitchFamily="18" charset="0"/>
              </a:rPr>
              <a:t>olvasás </a:t>
            </a:r>
            <a:r>
              <a:rPr lang="hu-HU" sz="4200" dirty="0" smtClean="0">
                <a:cs typeface="Times New Roman" panose="02020603050405020304" pitchFamily="18" charset="0"/>
              </a:rPr>
              <a:t> </a:t>
            </a:r>
            <a:r>
              <a:rPr lang="hu-HU" sz="4200" dirty="0">
                <a:cs typeface="Times New Roman" panose="02020603050405020304" pitchFamily="18" charset="0"/>
              </a:rPr>
              <a:t>kognitív, illetve beszéd- és nyelvi fejlettséget </a:t>
            </a:r>
            <a:r>
              <a:rPr lang="hu-HU" sz="4200" dirty="0" smtClean="0">
                <a:cs typeface="Times New Roman" panose="02020603050405020304" pitchFamily="18" charset="0"/>
              </a:rPr>
              <a:t>követelményeiről. </a:t>
            </a:r>
            <a:r>
              <a:rPr lang="hu-HU" sz="4200" b="1" dirty="0" smtClean="0">
                <a:cs typeface="Times New Roman" panose="02020603050405020304" pitchFamily="18" charset="0"/>
              </a:rPr>
              <a:t>Szülők </a:t>
            </a:r>
            <a:r>
              <a:rPr lang="hu-HU" sz="4200" b="1" dirty="0" err="1" smtClean="0">
                <a:cs typeface="Times New Roman" panose="02020603050405020304" pitchFamily="18" charset="0"/>
              </a:rPr>
              <a:t>edukálása</a:t>
            </a:r>
            <a:r>
              <a:rPr lang="hu-HU" sz="4200" b="1" dirty="0" smtClean="0">
                <a:cs typeface="Times New Roman" panose="02020603050405020304" pitchFamily="18" charset="0"/>
              </a:rPr>
              <a:t> végett is.</a:t>
            </a:r>
          </a:p>
          <a:p>
            <a:pPr marL="0" indent="0">
              <a:buNone/>
            </a:pPr>
            <a:endParaRPr lang="hu-HU" sz="4200" b="1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4400" b="1" dirty="0" smtClean="0">
                <a:solidFill>
                  <a:schemeClr val="tx1"/>
                </a:solidFill>
              </a:rPr>
              <a:t>2. Kezelési tervek </a:t>
            </a:r>
          </a:p>
          <a:p>
            <a:pPr marL="0" indent="0">
              <a:buNone/>
            </a:pPr>
            <a:r>
              <a:rPr lang="hu-HU" sz="4400" dirty="0" smtClean="0"/>
              <a:t>A metanyelvi tudatosság öt szintjének </a:t>
            </a:r>
            <a:r>
              <a:rPr lang="hu-HU" sz="4400" b="1" dirty="0" smtClean="0"/>
              <a:t>metodikus nyelvi </a:t>
            </a:r>
            <a:r>
              <a:rPr lang="hu-HU" sz="4200" b="1" dirty="0" smtClean="0">
                <a:latin typeface="+mj-lt"/>
              </a:rPr>
              <a:t>játék- és feladat gyűjteménye</a:t>
            </a:r>
            <a:r>
              <a:rPr lang="hu-HU" sz="4400" b="1" dirty="0" smtClean="0"/>
              <a:t>.</a:t>
            </a:r>
          </a:p>
          <a:p>
            <a:pPr marL="0" indent="0">
              <a:buNone/>
            </a:pPr>
            <a:endParaRPr lang="hu-HU" sz="4400" dirty="0" smtClean="0"/>
          </a:p>
          <a:p>
            <a:pPr marL="0" indent="0">
              <a:buNone/>
            </a:pPr>
            <a:r>
              <a:rPr lang="hu-HU" sz="4400" b="1" dirty="0" smtClean="0">
                <a:solidFill>
                  <a:schemeClr val="tx1"/>
                </a:solidFill>
              </a:rPr>
              <a:t>3. Mellékletek =</a:t>
            </a:r>
            <a:r>
              <a:rPr lang="hu-HU" sz="4400" b="1" dirty="0" smtClean="0">
                <a:solidFill>
                  <a:srgbClr val="0070C0"/>
                </a:solidFill>
              </a:rPr>
              <a:t>ÖT</a:t>
            </a:r>
            <a:r>
              <a:rPr lang="hu-HU" sz="4400" b="1" dirty="0" smtClean="0"/>
              <a:t>-</a:t>
            </a:r>
            <a:r>
              <a:rPr lang="hu-HU" sz="4400" b="1" dirty="0" err="1" smtClean="0">
                <a:solidFill>
                  <a:srgbClr val="FF0000"/>
                </a:solidFill>
              </a:rPr>
              <a:t>let</a:t>
            </a:r>
            <a:r>
              <a:rPr lang="hu-HU" sz="4400" b="1" dirty="0" smtClean="0"/>
              <a:t>(t)</a:t>
            </a:r>
            <a:r>
              <a:rPr lang="hu-HU" sz="4400" dirty="0" smtClean="0"/>
              <a:t>tár=Logopédiai füzet</a:t>
            </a:r>
            <a:endParaRPr lang="hu-HU" sz="4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4400" dirty="0" smtClean="0"/>
              <a:t>Közismert és saját </a:t>
            </a:r>
            <a:r>
              <a:rPr lang="hu-HU" sz="4400" dirty="0" smtClean="0">
                <a:solidFill>
                  <a:schemeClr val="tx1"/>
                </a:solidFill>
              </a:rPr>
              <a:t>ötletanyagok </a:t>
            </a:r>
            <a:r>
              <a:rPr lang="hu-HU" sz="4400" dirty="0" smtClean="0"/>
              <a:t>a metanyelv 5 szintjéhez</a:t>
            </a:r>
            <a:r>
              <a:rPr lang="hu-HU" sz="4400" dirty="0" smtClean="0"/>
              <a:t>.</a:t>
            </a:r>
          </a:p>
          <a:p>
            <a:pPr marL="0" indent="0">
              <a:buNone/>
            </a:pPr>
            <a:r>
              <a:rPr lang="hu-HU" sz="4400" dirty="0" smtClean="0"/>
              <a:t>            </a:t>
            </a:r>
            <a:r>
              <a:rPr lang="hu-HU" sz="5000" u="sng" dirty="0" smtClean="0">
                <a:solidFill>
                  <a:srgbClr val="0070C0"/>
                </a:solidFill>
              </a:rPr>
              <a:t>https</a:t>
            </a:r>
            <a:r>
              <a:rPr lang="hu-HU" sz="5000" u="sng" dirty="0">
                <a:solidFill>
                  <a:srgbClr val="0070C0"/>
                </a:solidFill>
              </a:rPr>
              <a:t>://betubazar.hu/Nyelvletra</a:t>
            </a:r>
            <a:endParaRPr lang="hu-HU" sz="5000" u="sng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u="sng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u="sng" dirty="0" smtClean="0">
                <a:solidFill>
                  <a:srgbClr val="0070C0"/>
                </a:solidFill>
              </a:rPr>
              <a:t> </a:t>
            </a:r>
            <a:endParaRPr lang="hu-HU" u="sng" dirty="0">
              <a:solidFill>
                <a:srgbClr val="0070C0"/>
              </a:solidFill>
            </a:endParaRPr>
          </a:p>
        </p:txBody>
      </p:sp>
      <p:pic>
        <p:nvPicPr>
          <p:cNvPr id="1026" name="Picture 2" descr="Nyelv-létr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1" y="3105149"/>
            <a:ext cx="34036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4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206884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solidFill>
                  <a:srgbClr val="0070C0"/>
                </a:solidFill>
              </a:rPr>
              <a:t>Kezelési tervek</a:t>
            </a:r>
            <a:br>
              <a:rPr lang="hu-HU" sz="3600" b="1" dirty="0" smtClean="0">
                <a:solidFill>
                  <a:srgbClr val="0070C0"/>
                </a:solidFill>
              </a:rPr>
            </a:br>
            <a:r>
              <a:rPr lang="hu-HU" sz="3600" b="1" dirty="0" smtClean="0">
                <a:solidFill>
                  <a:srgbClr val="0070C0"/>
                </a:solidFill>
              </a:rPr>
              <a:t>5-7éveseknek</a:t>
            </a:r>
            <a:r>
              <a:rPr lang="hu-HU" sz="3600" b="1" dirty="0">
                <a:solidFill>
                  <a:srgbClr val="0070C0"/>
                </a:solidFill>
              </a:rPr>
              <a:t/>
            </a:r>
            <a:br>
              <a:rPr lang="hu-HU" sz="3600" b="1" dirty="0">
                <a:solidFill>
                  <a:srgbClr val="0070C0"/>
                </a:solidFill>
              </a:rPr>
            </a:br>
            <a:endParaRPr lang="hu-HU" sz="3600" b="1" dirty="0">
              <a:solidFill>
                <a:srgbClr val="0070C0"/>
              </a:solidFill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3811" y="2219908"/>
            <a:ext cx="3574751" cy="4005401"/>
          </a:xfrm>
        </p:spPr>
        <p:txBody>
          <a:bodyPr>
            <a:normAutofit fontScale="92500" lnSpcReduction="10000"/>
          </a:bodyPr>
          <a:lstStyle/>
          <a:p>
            <a:endParaRPr lang="hu-HU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hu-HU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hu-HU" sz="2800" dirty="0">
                <a:solidFill>
                  <a:srgbClr val="FF0000"/>
                </a:solidFill>
              </a:rPr>
              <a:t>M</a:t>
            </a:r>
            <a:r>
              <a:rPr lang="hu-HU" dirty="0">
                <a:solidFill>
                  <a:schemeClr val="bg2">
                    <a:lumMod val="10000"/>
                  </a:schemeClr>
                </a:solidFill>
              </a:rPr>
              <a:t>etodikus</a:t>
            </a:r>
          </a:p>
          <a:p>
            <a:r>
              <a:rPr lang="hu-HU" sz="2800" dirty="0">
                <a:solidFill>
                  <a:srgbClr val="FFC000"/>
                </a:solidFill>
              </a:rPr>
              <a:t>Ó</a:t>
            </a:r>
            <a:r>
              <a:rPr lang="hu-HU" dirty="0">
                <a:solidFill>
                  <a:schemeClr val="bg2">
                    <a:lumMod val="10000"/>
                  </a:schemeClr>
                </a:solidFill>
              </a:rPr>
              <a:t>vodásoknak</a:t>
            </a:r>
          </a:p>
          <a:p>
            <a:r>
              <a:rPr lang="hu-HU" sz="2800" dirty="0">
                <a:solidFill>
                  <a:srgbClr val="92D050"/>
                </a:solidFill>
              </a:rPr>
              <a:t>N</a:t>
            </a:r>
            <a:r>
              <a:rPr lang="hu-HU" dirty="0">
                <a:solidFill>
                  <a:schemeClr val="bg2">
                    <a:lumMod val="10000"/>
                  </a:schemeClr>
                </a:solidFill>
              </a:rPr>
              <a:t>api rendszerességgel</a:t>
            </a:r>
          </a:p>
          <a:p>
            <a:r>
              <a:rPr lang="hu-HU" sz="2800" dirty="0">
                <a:solidFill>
                  <a:srgbClr val="00B0F0"/>
                </a:solidFill>
              </a:rPr>
              <a:t>I</a:t>
            </a:r>
            <a:r>
              <a:rPr lang="hu-HU" dirty="0">
                <a:solidFill>
                  <a:schemeClr val="bg2">
                    <a:lumMod val="10000"/>
                  </a:schemeClr>
                </a:solidFill>
              </a:rPr>
              <a:t>deális team munkához</a:t>
            </a:r>
          </a:p>
          <a:p>
            <a:r>
              <a:rPr lang="hu-HU" sz="2800" dirty="0" smtClean="0">
                <a:solidFill>
                  <a:srgbClr val="002060"/>
                </a:solidFill>
              </a:rPr>
              <a:t>K</a:t>
            </a:r>
            <a:r>
              <a:rPr lang="hu-HU" dirty="0" smtClean="0">
                <a:solidFill>
                  <a:schemeClr val="bg2">
                    <a:lumMod val="10000"/>
                  </a:schemeClr>
                </a:solidFill>
              </a:rPr>
              <a:t>íváncsiság felkeltése</a:t>
            </a:r>
            <a:endParaRPr lang="hu-HU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hu-HU" sz="2800" dirty="0" smtClean="0">
                <a:solidFill>
                  <a:srgbClr val="7030A0"/>
                </a:solidFill>
              </a:rPr>
              <a:t>A</a:t>
            </a:r>
            <a:r>
              <a:rPr lang="hu-HU" dirty="0" smtClean="0">
                <a:solidFill>
                  <a:schemeClr val="bg2">
                    <a:lumMod val="10000"/>
                  </a:schemeClr>
                </a:solidFill>
              </a:rPr>
              <a:t>ktivitás</a:t>
            </a:r>
            <a:endParaRPr lang="hu-HU" dirty="0">
              <a:solidFill>
                <a:schemeClr val="bg2">
                  <a:lumMod val="10000"/>
                </a:schemeClr>
              </a:solidFill>
            </a:endParaRP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5" name="Tartalom helye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07" y="686758"/>
            <a:ext cx="1990848" cy="224116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3" name="Téglalap 2"/>
          <p:cNvSpPr/>
          <p:nvPr/>
        </p:nvSpPr>
        <p:spPr>
          <a:xfrm>
            <a:off x="6022109" y="2219908"/>
            <a:ext cx="3394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391149" y="1035100"/>
            <a:ext cx="570547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Felépítése </a:t>
            </a:r>
          </a:p>
          <a:p>
            <a:r>
              <a:rPr lang="hu-HU" sz="2400" b="1" dirty="0"/>
              <a:t>receptív és expresszív szinten:</a:t>
            </a:r>
          </a:p>
          <a:p>
            <a:endParaRPr lang="hu-HU" sz="2400" b="1" dirty="0" smtClean="0"/>
          </a:p>
          <a:p>
            <a:endParaRPr lang="hu-HU" sz="2400" b="1" dirty="0"/>
          </a:p>
          <a:p>
            <a:r>
              <a:rPr lang="hu-HU" sz="2800" b="1" dirty="0"/>
              <a:t>M</a:t>
            </a:r>
            <a:r>
              <a:rPr lang="hu-HU" sz="2800" dirty="0"/>
              <a:t>it? – fonológia, morfológia, szemantika, szintaktika, pragmatika</a:t>
            </a:r>
          </a:p>
          <a:p>
            <a:r>
              <a:rPr lang="hu-HU" sz="2800" b="1" dirty="0"/>
              <a:t>M</a:t>
            </a:r>
            <a:r>
              <a:rPr lang="hu-HU" sz="2800" dirty="0"/>
              <a:t>ikor? – </a:t>
            </a:r>
            <a:r>
              <a:rPr lang="hu-HU" sz="2800" dirty="0" smtClean="0"/>
              <a:t>tanítható az egyes feladattípus</a:t>
            </a:r>
            <a:endParaRPr lang="hu-HU" sz="2800" dirty="0"/>
          </a:p>
          <a:p>
            <a:r>
              <a:rPr lang="hu-HU" sz="2800" b="1" dirty="0"/>
              <a:t>M</a:t>
            </a:r>
            <a:r>
              <a:rPr lang="hu-HU" sz="2800" dirty="0"/>
              <a:t>ilyen instrukcióval?</a:t>
            </a:r>
          </a:p>
          <a:p>
            <a:r>
              <a:rPr lang="hu-HU" sz="2800" b="1" dirty="0"/>
              <a:t>M</a:t>
            </a:r>
            <a:r>
              <a:rPr lang="hu-HU" sz="2800" dirty="0"/>
              <a:t>ivel? – nyelvi játék, </a:t>
            </a:r>
            <a:r>
              <a:rPr lang="hu-HU" sz="2800" dirty="0" smtClean="0"/>
              <a:t>vers, kommunikációs </a:t>
            </a:r>
            <a:r>
              <a:rPr lang="hu-HU" sz="2800" dirty="0"/>
              <a:t>helyzetek</a:t>
            </a:r>
          </a:p>
          <a:p>
            <a:r>
              <a:rPr lang="hu-HU" sz="2800" b="1" dirty="0"/>
              <a:t>M</a:t>
            </a:r>
            <a:r>
              <a:rPr lang="hu-HU" sz="2800" dirty="0"/>
              <a:t>iért? – készségek hierarchiája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6053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1" y="776016"/>
            <a:ext cx="3718455" cy="2087257"/>
          </a:xfrm>
        </p:spPr>
        <p:txBody>
          <a:bodyPr>
            <a:normAutofit/>
          </a:bodyPr>
          <a:lstStyle/>
          <a:p>
            <a:r>
              <a:rPr lang="hu-HU" b="1" dirty="0" smtClean="0"/>
              <a:t>1.Fonológiai tudatosság</a:t>
            </a:r>
            <a:br>
              <a:rPr lang="hu-HU" b="1" dirty="0" smtClean="0"/>
            </a:br>
            <a:r>
              <a:rPr lang="hu-HU" dirty="0" smtClean="0"/>
              <a:t> fonéma, szótag, </a:t>
            </a:r>
            <a:r>
              <a:rPr lang="hu-HU" dirty="0" smtClean="0">
                <a:solidFill>
                  <a:schemeClr val="tx1"/>
                </a:solidFill>
              </a:rPr>
              <a:t>rím</a:t>
            </a:r>
            <a:br>
              <a:rPr lang="hu-HU" dirty="0" smtClean="0">
                <a:solidFill>
                  <a:schemeClr val="tx1"/>
                </a:solidFill>
              </a:rPr>
            </a:br>
            <a:r>
              <a:rPr lang="hu-HU" dirty="0" smtClean="0">
                <a:solidFill>
                  <a:schemeClr val="tx1"/>
                </a:solidFill>
              </a:rPr>
              <a:t/>
            </a:r>
            <a:br>
              <a:rPr lang="hu-HU" dirty="0" smtClean="0">
                <a:solidFill>
                  <a:schemeClr val="tx1"/>
                </a:solidFill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12265" y="1764146"/>
            <a:ext cx="6385407" cy="44426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33425" y="2863273"/>
            <a:ext cx="4747015" cy="3343562"/>
          </a:xfrm>
        </p:spPr>
        <p:txBody>
          <a:bodyPr>
            <a:normAutofit lnSpcReduction="10000"/>
          </a:bodyPr>
          <a:lstStyle/>
          <a:p>
            <a:r>
              <a:rPr lang="hu-HU" sz="2400" dirty="0" smtClean="0"/>
              <a:t>Szótag és a hang analizáló, illetve a szintetizáló nyelvi játékok segítik a szóbeliségből az írásbeliségbe való átmenetet.</a:t>
            </a:r>
            <a:r>
              <a:rPr lang="hu-HU" dirty="0"/>
              <a:t> </a:t>
            </a:r>
            <a:endParaRPr lang="hu-HU" dirty="0" smtClean="0"/>
          </a:p>
          <a:p>
            <a:r>
              <a:rPr lang="hu-HU" sz="2200" dirty="0" smtClean="0"/>
              <a:t>Az agy </a:t>
            </a:r>
            <a:r>
              <a:rPr lang="hu-HU" sz="2200" dirty="0"/>
              <a:t>holisztikusan </a:t>
            </a:r>
            <a:r>
              <a:rPr lang="hu-HU" sz="2200" dirty="0" smtClean="0"/>
              <a:t>tanul.</a:t>
            </a:r>
          </a:p>
          <a:p>
            <a:r>
              <a:rPr lang="hu-HU" sz="2200" dirty="0" smtClean="0"/>
              <a:t>(</a:t>
            </a:r>
            <a:r>
              <a:rPr lang="hu-HU" dirty="0" err="1"/>
              <a:t>Aamondt</a:t>
            </a:r>
            <a:r>
              <a:rPr lang="hu-HU" dirty="0"/>
              <a:t> –</a:t>
            </a:r>
            <a:r>
              <a:rPr lang="hu-HU" dirty="0" err="1" smtClean="0"/>
              <a:t>Wang</a:t>
            </a:r>
            <a:r>
              <a:rPr lang="hu-HU" dirty="0" smtClean="0"/>
              <a:t>: Üdvözöllek </a:t>
            </a:r>
            <a:r>
              <a:rPr lang="hu-HU" dirty="0"/>
              <a:t>a gyereked agyában </a:t>
            </a:r>
            <a:r>
              <a:rPr lang="hu-HU" dirty="0" smtClean="0"/>
              <a:t>)</a:t>
            </a:r>
          </a:p>
          <a:p>
            <a:r>
              <a:rPr lang="hu-HU" sz="2200" dirty="0" smtClean="0"/>
              <a:t>Fonomimika</a:t>
            </a:r>
          </a:p>
          <a:p>
            <a:r>
              <a:rPr lang="hu-HU" dirty="0" smtClean="0"/>
              <a:t>(Fazekasné </a:t>
            </a:r>
            <a:r>
              <a:rPr lang="hu-HU" dirty="0"/>
              <a:t>dr. Fenyvesi </a:t>
            </a:r>
            <a:r>
              <a:rPr lang="hu-HU" dirty="0" smtClean="0"/>
              <a:t>Margit)</a:t>
            </a:r>
          </a:p>
          <a:p>
            <a:endParaRPr lang="hu-HU" sz="2400" dirty="0"/>
          </a:p>
        </p:txBody>
      </p:sp>
      <p:pic>
        <p:nvPicPr>
          <p:cNvPr id="5" name="Picture 7" descr="F:\Pezsgőbontás-Kompetenciák\logopédiáról\Kép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6727" y="3421081"/>
            <a:ext cx="3430463" cy="2595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10" descr="2014-05-15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4211" y="776016"/>
            <a:ext cx="2793220" cy="2285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6" descr="image1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2230" y="3962442"/>
            <a:ext cx="3271740" cy="2011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 descr="Rímek - Tananyag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26" y="776016"/>
            <a:ext cx="3194529" cy="2821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345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Példatár</a:t>
            </a:r>
            <a:r>
              <a:rPr lang="hu-HU" dirty="0"/>
              <a:t>: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200" dirty="0" smtClean="0">
                <a:solidFill>
                  <a:srgbClr val="7030A0"/>
                </a:solidFill>
              </a:rPr>
              <a:t>A nyelv 5 szintjén „</a:t>
            </a:r>
            <a:r>
              <a:rPr lang="hu-HU" sz="3200" dirty="0" err="1" smtClean="0">
                <a:solidFill>
                  <a:srgbClr val="7030A0"/>
                </a:solidFill>
              </a:rPr>
              <a:t>létrázgatunk</a:t>
            </a:r>
            <a:r>
              <a:rPr lang="hu-HU" sz="3200" dirty="0" smtClean="0">
                <a:solidFill>
                  <a:srgbClr val="7030A0"/>
                </a:solidFill>
              </a:rPr>
              <a:t>” </a:t>
            </a:r>
            <a:r>
              <a:rPr lang="hu-HU" sz="3200" dirty="0" smtClean="0">
                <a:solidFill>
                  <a:srgbClr val="7030A0"/>
                </a:solidFill>
              </a:rPr>
              <a:t>egy feladaton belül</a:t>
            </a:r>
            <a:endParaRPr lang="hu-HU" sz="3200" dirty="0">
              <a:solidFill>
                <a:srgbClr val="7030A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724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b="1" dirty="0" smtClean="0"/>
              <a:t>Példatár</a:t>
            </a:r>
            <a:r>
              <a:rPr lang="hu-HU" b="1" dirty="0"/>
              <a:t>: </a:t>
            </a:r>
            <a:r>
              <a:rPr lang="hu-HU" i="1" dirty="0"/>
              <a:t>- Melyik hangra gondoltam</a:t>
            </a:r>
            <a:r>
              <a:rPr lang="hu-HU" i="1" dirty="0" smtClean="0"/>
              <a:t>? c. fonológiai játék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smtClean="0"/>
              <a:t>Szó </a:t>
            </a:r>
            <a:r>
              <a:rPr lang="hu-HU" dirty="0"/>
              <a:t>szinten: </a:t>
            </a:r>
            <a:r>
              <a:rPr lang="hu-HU" dirty="0" smtClean="0"/>
              <a:t>1. </a:t>
            </a:r>
            <a:r>
              <a:rPr lang="hu-HU" dirty="0" err="1" smtClean="0"/>
              <a:t>mgh</a:t>
            </a:r>
            <a:r>
              <a:rPr lang="hu-HU" dirty="0" smtClean="0"/>
              <a:t>. szó eleji kihallása az első.:  </a:t>
            </a:r>
            <a:r>
              <a:rPr lang="hu-HU" b="1" dirty="0" smtClean="0"/>
              <a:t>ü</a:t>
            </a:r>
            <a:r>
              <a:rPr lang="hu-HU" dirty="0" smtClean="0"/>
              <a:t>res</a:t>
            </a:r>
            <a:r>
              <a:rPr lang="hu-HU" dirty="0"/>
              <a:t>, </a:t>
            </a:r>
            <a:r>
              <a:rPr lang="hu-HU" b="1" dirty="0"/>
              <a:t>ü</a:t>
            </a:r>
            <a:r>
              <a:rPr lang="hu-HU" dirty="0"/>
              <a:t>veg, </a:t>
            </a:r>
            <a:r>
              <a:rPr lang="hu-HU" b="1" dirty="0" smtClean="0"/>
              <a:t>ü</a:t>
            </a:r>
            <a:r>
              <a:rPr lang="hu-HU" dirty="0" smtClean="0"/>
              <a:t>lés</a:t>
            </a:r>
          </a:p>
          <a:p>
            <a:pPr marL="0" indent="0">
              <a:buNone/>
            </a:pPr>
            <a:r>
              <a:rPr lang="hu-HU" dirty="0" smtClean="0"/>
              <a:t>                   2.  könnyebb </a:t>
            </a:r>
            <a:r>
              <a:rPr lang="hu-HU" dirty="0" err="1" smtClean="0"/>
              <a:t>msh</a:t>
            </a:r>
            <a:r>
              <a:rPr lang="hu-HU" dirty="0" smtClean="0"/>
              <a:t>.: </a:t>
            </a:r>
            <a:r>
              <a:rPr lang="hu-HU" b="1" dirty="0"/>
              <a:t>s</a:t>
            </a:r>
            <a:r>
              <a:rPr lang="hu-HU" dirty="0"/>
              <a:t>árga, </a:t>
            </a:r>
            <a:r>
              <a:rPr lang="hu-HU" b="1" dirty="0"/>
              <a:t>s</a:t>
            </a:r>
            <a:r>
              <a:rPr lang="hu-HU" dirty="0"/>
              <a:t>árvédő, </a:t>
            </a:r>
            <a:r>
              <a:rPr lang="hu-HU" b="1" dirty="0"/>
              <a:t>s</a:t>
            </a:r>
            <a:r>
              <a:rPr lang="hu-HU" dirty="0"/>
              <a:t>ima, </a:t>
            </a:r>
            <a:r>
              <a:rPr lang="hu-HU" b="1" dirty="0"/>
              <a:t>s</a:t>
            </a:r>
            <a:r>
              <a:rPr lang="hu-HU" dirty="0"/>
              <a:t>úly </a:t>
            </a:r>
            <a:r>
              <a:rPr lang="hu-HU" dirty="0" smtClean="0"/>
              <a:t>   (</a:t>
            </a:r>
            <a:r>
              <a:rPr lang="hu-HU" dirty="0"/>
              <a:t> </a:t>
            </a:r>
            <a:r>
              <a:rPr lang="hu-HU" dirty="0" smtClean="0"/>
              <a:t>legjobb választások: </a:t>
            </a:r>
            <a:r>
              <a:rPr lang="hu-HU" dirty="0"/>
              <a:t>s, </a:t>
            </a:r>
            <a:r>
              <a:rPr lang="hu-HU" dirty="0" smtClean="0"/>
              <a:t> </a:t>
            </a:r>
            <a:r>
              <a:rPr lang="hu-HU" dirty="0"/>
              <a:t>m, </a:t>
            </a:r>
            <a:r>
              <a:rPr lang="hu-HU" dirty="0" err="1"/>
              <a:t>sz</a:t>
            </a:r>
            <a:r>
              <a:rPr lang="hu-HU" dirty="0"/>
              <a:t>, z)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>
                <a:solidFill>
                  <a:srgbClr val="FF0000"/>
                </a:solidFill>
              </a:rPr>
              <a:t>                   3. </a:t>
            </a:r>
            <a:r>
              <a:rPr lang="hu-HU" dirty="0" smtClean="0">
                <a:solidFill>
                  <a:srgbClr val="FF0000"/>
                </a:solidFill>
              </a:rPr>
              <a:t> nehezebb </a:t>
            </a:r>
            <a:r>
              <a:rPr lang="hu-HU" dirty="0" err="1" smtClean="0">
                <a:solidFill>
                  <a:srgbClr val="FF0000"/>
                </a:solidFill>
              </a:rPr>
              <a:t>msh</a:t>
            </a:r>
            <a:r>
              <a:rPr lang="hu-HU" dirty="0" smtClean="0">
                <a:solidFill>
                  <a:srgbClr val="FF0000"/>
                </a:solidFill>
              </a:rPr>
              <a:t>.: </a:t>
            </a:r>
            <a:r>
              <a:rPr lang="hu-HU" b="1" dirty="0" smtClean="0">
                <a:solidFill>
                  <a:srgbClr val="FF0000"/>
                </a:solidFill>
              </a:rPr>
              <a:t>k</a:t>
            </a:r>
            <a:r>
              <a:rPr lang="hu-HU" dirty="0" smtClean="0">
                <a:solidFill>
                  <a:srgbClr val="FF0000"/>
                </a:solidFill>
              </a:rPr>
              <a:t>erék</a:t>
            </a:r>
            <a:r>
              <a:rPr lang="hu-HU" dirty="0">
                <a:solidFill>
                  <a:srgbClr val="FF0000"/>
                </a:solidFill>
              </a:rPr>
              <a:t>, </a:t>
            </a:r>
            <a:r>
              <a:rPr lang="hu-HU" b="1" dirty="0">
                <a:solidFill>
                  <a:srgbClr val="FF0000"/>
                </a:solidFill>
              </a:rPr>
              <a:t>k</a:t>
            </a:r>
            <a:r>
              <a:rPr lang="hu-HU" dirty="0">
                <a:solidFill>
                  <a:srgbClr val="FF0000"/>
                </a:solidFill>
              </a:rPr>
              <a:t>ormány, </a:t>
            </a:r>
            <a:r>
              <a:rPr lang="hu-HU" b="1" dirty="0">
                <a:solidFill>
                  <a:srgbClr val="FF0000"/>
                </a:solidFill>
              </a:rPr>
              <a:t>k</a:t>
            </a:r>
            <a:r>
              <a:rPr lang="hu-HU" dirty="0">
                <a:solidFill>
                  <a:srgbClr val="FF0000"/>
                </a:solidFill>
              </a:rPr>
              <a:t>uplung, </a:t>
            </a:r>
            <a:r>
              <a:rPr lang="hu-HU" b="1" dirty="0">
                <a:solidFill>
                  <a:srgbClr val="FF0000"/>
                </a:solidFill>
              </a:rPr>
              <a:t>k</a:t>
            </a:r>
            <a:r>
              <a:rPr lang="hu-HU" dirty="0">
                <a:solidFill>
                  <a:srgbClr val="FF0000"/>
                </a:solidFill>
              </a:rPr>
              <a:t>arosszéria, </a:t>
            </a:r>
            <a:r>
              <a:rPr lang="hu-HU" b="1" dirty="0" smtClean="0">
                <a:solidFill>
                  <a:srgbClr val="FF0000"/>
                </a:solidFill>
              </a:rPr>
              <a:t>k</a:t>
            </a:r>
            <a:r>
              <a:rPr lang="hu-HU" dirty="0" smtClean="0">
                <a:solidFill>
                  <a:srgbClr val="FF0000"/>
                </a:solidFill>
              </a:rPr>
              <a:t>ézifék </a:t>
            </a:r>
            <a:endParaRPr lang="hu-H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dirty="0" smtClean="0"/>
              <a:t>Mondat </a:t>
            </a:r>
            <a:r>
              <a:rPr lang="hu-HU" dirty="0"/>
              <a:t>szinten: </a:t>
            </a:r>
            <a:r>
              <a:rPr lang="hu-HU" b="1" dirty="0" smtClean="0"/>
              <a:t>T</a:t>
            </a:r>
            <a:r>
              <a:rPr lang="hu-HU" dirty="0" smtClean="0"/>
              <a:t>avaly </a:t>
            </a:r>
            <a:r>
              <a:rPr lang="hu-HU" b="1" dirty="0"/>
              <a:t>T</a:t>
            </a:r>
            <a:r>
              <a:rPr lang="hu-HU" dirty="0"/>
              <a:t>amás </a:t>
            </a:r>
            <a:r>
              <a:rPr lang="hu-HU" b="1" dirty="0" smtClean="0"/>
              <a:t>t</a:t>
            </a:r>
            <a:r>
              <a:rPr lang="hu-HU" dirty="0" smtClean="0"/>
              <a:t>olta </a:t>
            </a:r>
            <a:r>
              <a:rPr lang="hu-HU" dirty="0"/>
              <a:t>a </a:t>
            </a:r>
            <a:r>
              <a:rPr lang="hu-HU" b="1" dirty="0" smtClean="0"/>
              <a:t>t</a:t>
            </a:r>
            <a:r>
              <a:rPr lang="hu-HU" dirty="0" smtClean="0"/>
              <a:t>eherautót.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Szöveg </a:t>
            </a:r>
            <a:r>
              <a:rPr lang="hu-HU" dirty="0"/>
              <a:t>szinten</a:t>
            </a:r>
            <a:r>
              <a:rPr lang="hu-HU" dirty="0" smtClean="0"/>
              <a:t>:</a:t>
            </a:r>
          </a:p>
          <a:p>
            <a:pPr marL="0" indent="0">
              <a:buNone/>
            </a:pPr>
            <a:r>
              <a:rPr lang="hu-HU" dirty="0" smtClean="0"/>
              <a:t>                      </a:t>
            </a:r>
            <a:r>
              <a:rPr lang="hu-HU" b="1" dirty="0"/>
              <a:t>K</a:t>
            </a:r>
            <a:r>
              <a:rPr lang="hu-HU" dirty="0"/>
              <a:t>edden </a:t>
            </a:r>
            <a:r>
              <a:rPr lang="hu-HU" b="1" dirty="0"/>
              <a:t>k</a:t>
            </a:r>
            <a:r>
              <a:rPr lang="hu-HU" dirty="0"/>
              <a:t>edvem </a:t>
            </a:r>
            <a:r>
              <a:rPr lang="hu-HU" b="1" dirty="0"/>
              <a:t>k</a:t>
            </a:r>
            <a:r>
              <a:rPr lang="hu-HU" dirty="0"/>
              <a:t>erekedett </a:t>
            </a:r>
            <a:r>
              <a:rPr lang="hu-HU" b="1" dirty="0"/>
              <a:t>k</a:t>
            </a:r>
            <a:r>
              <a:rPr lang="hu-HU" dirty="0"/>
              <a:t>étkerekű </a:t>
            </a:r>
            <a:r>
              <a:rPr lang="hu-HU" b="1" dirty="0"/>
              <a:t>k</a:t>
            </a:r>
            <a:r>
              <a:rPr lang="hu-HU" dirty="0"/>
              <a:t>ocsikán </a:t>
            </a:r>
            <a:r>
              <a:rPr lang="hu-HU" b="1" dirty="0"/>
              <a:t>k</a:t>
            </a:r>
            <a:r>
              <a:rPr lang="hu-HU" dirty="0"/>
              <a:t>ocsikázni.(nyelvtörők)</a:t>
            </a:r>
          </a:p>
          <a:p>
            <a:pPr marL="0" indent="0">
              <a:buNone/>
            </a:pPr>
            <a:r>
              <a:rPr lang="hu-HU" b="1" dirty="0" smtClean="0"/>
              <a:t>                      R</a:t>
            </a:r>
            <a:r>
              <a:rPr lang="hu-HU" dirty="0" smtClean="0"/>
              <a:t>épa </a:t>
            </a:r>
            <a:r>
              <a:rPr lang="hu-HU" b="1" dirty="0"/>
              <a:t>r</a:t>
            </a:r>
            <a:r>
              <a:rPr lang="hu-HU" dirty="0"/>
              <a:t>etek mogyo</a:t>
            </a:r>
            <a:r>
              <a:rPr lang="hu-HU" b="1" dirty="0"/>
              <a:t>r</a:t>
            </a:r>
            <a:r>
              <a:rPr lang="hu-HU" dirty="0"/>
              <a:t>ó, ko</a:t>
            </a:r>
            <a:r>
              <a:rPr lang="hu-HU" b="1" dirty="0"/>
              <a:t>r</a:t>
            </a:r>
            <a:r>
              <a:rPr lang="hu-HU" dirty="0"/>
              <a:t>án, </a:t>
            </a:r>
            <a:r>
              <a:rPr lang="hu-HU" b="1" dirty="0"/>
              <a:t>r</a:t>
            </a:r>
            <a:r>
              <a:rPr lang="hu-HU" dirty="0"/>
              <a:t>eggel, </a:t>
            </a:r>
            <a:r>
              <a:rPr lang="hu-HU" b="1" dirty="0"/>
              <a:t>r</a:t>
            </a:r>
            <a:r>
              <a:rPr lang="hu-HU" dirty="0"/>
              <a:t>itkán…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758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0" y="858982"/>
            <a:ext cx="3718455" cy="1043709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2</a:t>
            </a:r>
            <a:r>
              <a:rPr lang="hu-HU" b="1" dirty="0" smtClean="0"/>
              <a:t>. Szemantikai tudatosság</a:t>
            </a:r>
            <a:br>
              <a:rPr lang="hu-HU" b="1" dirty="0" smtClean="0"/>
            </a:br>
            <a:r>
              <a:rPr lang="hu-HU" b="1" dirty="0" smtClean="0"/>
              <a:t>4 alapszófaj</a:t>
            </a:r>
            <a:br>
              <a:rPr lang="hu-HU" b="1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92437" y="738909"/>
            <a:ext cx="6142182" cy="5229321"/>
          </a:xfrm>
        </p:spPr>
        <p:txBody>
          <a:bodyPr>
            <a:normAutofit/>
          </a:bodyPr>
          <a:lstStyle/>
          <a:p>
            <a:r>
              <a:rPr lang="hu-HU" dirty="0"/>
              <a:t>Mit </a:t>
            </a:r>
            <a:r>
              <a:rPr lang="hu-HU" dirty="0" smtClean="0"/>
              <a:t>gondoltok </a:t>
            </a:r>
            <a:r>
              <a:rPr lang="hu-HU" dirty="0"/>
              <a:t>hány </a:t>
            </a:r>
            <a:r>
              <a:rPr lang="hu-HU" b="1" dirty="0" err="1"/>
              <a:t>szinonímája</a:t>
            </a:r>
            <a:r>
              <a:rPr lang="hu-HU" dirty="0"/>
              <a:t> van a </a:t>
            </a:r>
            <a:endParaRPr lang="hu-HU" dirty="0" smtClean="0"/>
          </a:p>
          <a:p>
            <a:pPr marL="0" indent="0">
              <a:buNone/>
            </a:pPr>
            <a:r>
              <a:rPr lang="hu-HU" i="1" dirty="0"/>
              <a:t> </a:t>
            </a:r>
            <a:r>
              <a:rPr lang="hu-HU" i="1" dirty="0" smtClean="0"/>
              <a:t>   „</a:t>
            </a:r>
            <a:r>
              <a:rPr lang="hu-HU" b="1" i="1" dirty="0" smtClean="0"/>
              <a:t>megy</a:t>
            </a:r>
            <a:r>
              <a:rPr lang="hu-HU" i="1" dirty="0" smtClean="0"/>
              <a:t>”</a:t>
            </a:r>
            <a:r>
              <a:rPr lang="hu-HU" dirty="0" smtClean="0"/>
              <a:t> </a:t>
            </a:r>
            <a:r>
              <a:rPr lang="hu-HU" dirty="0"/>
              <a:t>igének?  </a:t>
            </a:r>
            <a:r>
              <a:rPr lang="hu-HU" dirty="0" smtClean="0"/>
              <a:t>(236 db)</a:t>
            </a:r>
          </a:p>
          <a:p>
            <a:pPr marL="0" indent="0">
              <a:buNone/>
            </a:pPr>
            <a:r>
              <a:rPr lang="hu-HU" dirty="0" smtClean="0"/>
              <a:t>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smtClean="0"/>
              <a:t> 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47700" y="2962275"/>
            <a:ext cx="5172075" cy="328758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Az </a:t>
            </a:r>
            <a:r>
              <a:rPr lang="hu-HU" sz="2400" dirty="0"/>
              <a:t>agyunk modulárisan </a:t>
            </a:r>
            <a:r>
              <a:rPr lang="hu-HU" sz="2400" dirty="0" smtClean="0"/>
              <a:t>felépített.</a:t>
            </a:r>
          </a:p>
          <a:p>
            <a:r>
              <a:rPr lang="hu-HU" sz="2400" dirty="0" smtClean="0"/>
              <a:t> </a:t>
            </a:r>
            <a:r>
              <a:rPr lang="hu-HU" sz="1700" dirty="0" smtClean="0"/>
              <a:t>(</a:t>
            </a:r>
            <a:r>
              <a:rPr lang="hu-HU" sz="1700" dirty="0" err="1" smtClean="0"/>
              <a:t>Stanislas</a:t>
            </a:r>
            <a:r>
              <a:rPr lang="hu-HU" sz="1700" dirty="0" smtClean="0"/>
              <a:t> </a:t>
            </a:r>
            <a:r>
              <a:rPr lang="hu-HU" sz="1700" dirty="0" err="1" smtClean="0"/>
              <a:t>Dehaen</a:t>
            </a:r>
            <a:r>
              <a:rPr lang="hu-HU" sz="1700" dirty="0" smtClean="0"/>
              <a:t>: A rugalmas agy)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 </a:t>
            </a:r>
            <a:r>
              <a:rPr lang="hu-HU" sz="2400" dirty="0"/>
              <a:t>Az agy holisztikusan tanul, ezért  </a:t>
            </a:r>
            <a:r>
              <a:rPr lang="hu-HU" sz="2400" u="sng" dirty="0"/>
              <a:t>nem</a:t>
            </a:r>
            <a:r>
              <a:rPr lang="hu-HU" sz="2400" dirty="0"/>
              <a:t> </a:t>
            </a:r>
            <a:r>
              <a:rPr lang="hu-HU" sz="2400" u="sng" dirty="0"/>
              <a:t>önmagában</a:t>
            </a:r>
            <a:r>
              <a:rPr lang="hu-HU" sz="2400" dirty="0"/>
              <a:t> kell fejleszteni a szavakat</a:t>
            </a:r>
            <a:r>
              <a:rPr lang="hu-HU" sz="2400" dirty="0" smtClean="0"/>
              <a:t>. </a:t>
            </a:r>
          </a:p>
          <a:p>
            <a:r>
              <a:rPr lang="hu-HU" sz="1700" dirty="0" smtClean="0"/>
              <a:t>(</a:t>
            </a:r>
            <a:r>
              <a:rPr lang="hu-HU" sz="1700" dirty="0" err="1" smtClean="0"/>
              <a:t>Aamondt-Wang</a:t>
            </a:r>
            <a:r>
              <a:rPr lang="hu-HU" sz="1700" dirty="0" smtClean="0"/>
              <a:t>)</a:t>
            </a:r>
            <a:endParaRPr lang="hu-HU" sz="17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 Matematikát tanítani kell!</a:t>
            </a:r>
          </a:p>
          <a:p>
            <a:r>
              <a:rPr lang="hu-HU" dirty="0" smtClean="0"/>
              <a:t>(</a:t>
            </a:r>
            <a:r>
              <a:rPr lang="hu-HU" dirty="0" err="1" smtClean="0"/>
              <a:t>Markus</a:t>
            </a:r>
            <a:r>
              <a:rPr lang="hu-HU" dirty="0" smtClean="0"/>
              <a:t> László)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13" y="2244435"/>
            <a:ext cx="4942609" cy="400542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061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7699" y="982132"/>
            <a:ext cx="10768445" cy="1303867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Példatár</a:t>
            </a:r>
            <a:r>
              <a:rPr lang="hu-HU" sz="4000" dirty="0"/>
              <a:t>: </a:t>
            </a:r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hu-HU" sz="3600" dirty="0" smtClean="0">
                <a:solidFill>
                  <a:srgbClr val="7030A0"/>
                </a:solidFill>
              </a:rPr>
              <a:t>Szófajban gazdag és differenciált mentális lexikon ötös egységben</a:t>
            </a:r>
            <a:br>
              <a:rPr lang="hu-HU" sz="3600" dirty="0" smtClean="0">
                <a:solidFill>
                  <a:srgbClr val="7030A0"/>
                </a:solidFill>
              </a:rPr>
            </a:br>
            <a:endParaRPr lang="hu-HU" sz="3600" i="1" dirty="0">
              <a:solidFill>
                <a:srgbClr val="7030A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7382" y="2447925"/>
            <a:ext cx="10658763" cy="39243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sz="3600" b="1" dirty="0" smtClean="0">
                <a:solidFill>
                  <a:schemeClr val="tx1"/>
                </a:solidFill>
              </a:rPr>
              <a:t>1</a:t>
            </a:r>
            <a:r>
              <a:rPr lang="hu-HU" sz="3600" b="1" i="1" dirty="0" smtClean="0">
                <a:solidFill>
                  <a:schemeClr val="tx1"/>
                </a:solidFill>
              </a:rPr>
              <a:t>.</a:t>
            </a:r>
            <a:r>
              <a:rPr lang="hu-HU" sz="3400" b="1" dirty="0" smtClean="0">
                <a:solidFill>
                  <a:schemeClr val="tx1"/>
                </a:solidFill>
              </a:rPr>
              <a:t>Főnevek gyűjtése (</a:t>
            </a:r>
            <a:r>
              <a:rPr lang="hu-HU" sz="3400" b="1" dirty="0" err="1" smtClean="0">
                <a:solidFill>
                  <a:schemeClr val="tx1"/>
                </a:solidFill>
              </a:rPr>
              <a:t>főfogalom</a:t>
            </a:r>
            <a:r>
              <a:rPr lang="hu-HU" sz="3400" b="1" dirty="0" smtClean="0">
                <a:solidFill>
                  <a:schemeClr val="tx1"/>
                </a:solidFill>
              </a:rPr>
              <a:t>) </a:t>
            </a:r>
            <a:r>
              <a:rPr lang="hu-HU" sz="3400" b="1" dirty="0">
                <a:solidFill>
                  <a:schemeClr val="tx1"/>
                </a:solidFill>
              </a:rPr>
              <a:t>tapintással: </a:t>
            </a:r>
            <a:r>
              <a:rPr lang="hu-HU" sz="3400" dirty="0" smtClean="0"/>
              <a:t>-Húzz ki egy járművet a zsákból! /</a:t>
            </a:r>
            <a:r>
              <a:rPr lang="hu-HU" sz="3400" i="1" dirty="0" smtClean="0"/>
              <a:t>- Rámutatással nevezd </a:t>
            </a:r>
            <a:r>
              <a:rPr lang="hu-HU" sz="3400" i="1" dirty="0"/>
              <a:t>meg minél több </a:t>
            </a:r>
            <a:r>
              <a:rPr lang="hu-HU" sz="3400" i="1" dirty="0" smtClean="0"/>
              <a:t>részét! /-Amit </a:t>
            </a:r>
            <a:r>
              <a:rPr lang="hu-HU" sz="3400" i="1" dirty="0"/>
              <a:t>nem tudsz, mutass rá, és megmondom</a:t>
            </a:r>
            <a:r>
              <a:rPr lang="hu-HU" sz="3400" i="1" dirty="0" smtClean="0"/>
              <a:t>! ( </a:t>
            </a:r>
            <a:r>
              <a:rPr lang="hu-HU" sz="3400" i="1" dirty="0" err="1" smtClean="0"/>
              <a:t>metakogníció</a:t>
            </a:r>
            <a:r>
              <a:rPr lang="hu-HU" sz="3400" i="1" dirty="0" smtClean="0"/>
              <a:t>)</a:t>
            </a:r>
          </a:p>
          <a:p>
            <a:pPr marL="0" indent="0">
              <a:buNone/>
            </a:pPr>
            <a:r>
              <a:rPr lang="hu-HU" sz="3400" b="1" dirty="0" smtClean="0">
                <a:solidFill>
                  <a:schemeClr val="tx1"/>
                </a:solidFill>
              </a:rPr>
              <a:t>2.Igék </a:t>
            </a:r>
            <a:r>
              <a:rPr lang="hu-HU" sz="3400" b="1" dirty="0">
                <a:solidFill>
                  <a:schemeClr val="tx1"/>
                </a:solidFill>
              </a:rPr>
              <a:t>gyűjtése</a:t>
            </a:r>
            <a:r>
              <a:rPr lang="hu-HU" sz="3400" dirty="0">
                <a:solidFill>
                  <a:schemeClr val="tx1"/>
                </a:solidFill>
              </a:rPr>
              <a:t> (E/3.), </a:t>
            </a:r>
            <a:r>
              <a:rPr lang="hu-HU" sz="3400" b="1" dirty="0">
                <a:solidFill>
                  <a:schemeClr val="tx1"/>
                </a:solidFill>
              </a:rPr>
              <a:t>eljátszása játékautóval</a:t>
            </a:r>
            <a:r>
              <a:rPr lang="hu-HU" sz="3400" dirty="0">
                <a:solidFill>
                  <a:schemeClr val="tx1"/>
                </a:solidFill>
              </a:rPr>
              <a:t>:</a:t>
            </a:r>
            <a:r>
              <a:rPr lang="hu-HU" sz="3400" i="1" dirty="0">
                <a:solidFill>
                  <a:schemeClr val="tx1"/>
                </a:solidFill>
              </a:rPr>
              <a:t> </a:t>
            </a:r>
            <a:r>
              <a:rPr lang="hu-HU" sz="3400" i="1" dirty="0"/>
              <a:t>- Mit </a:t>
            </a:r>
            <a:r>
              <a:rPr lang="hu-HU" sz="3400" i="1" dirty="0" smtClean="0"/>
              <a:t>tud a(z)…? </a:t>
            </a:r>
            <a:r>
              <a:rPr lang="hu-HU" sz="3400" dirty="0" smtClean="0"/>
              <a:t>kanyarodik, </a:t>
            </a:r>
            <a:r>
              <a:rPr lang="hu-HU" sz="3400" dirty="0"/>
              <a:t>gyorsul, </a:t>
            </a:r>
            <a:r>
              <a:rPr lang="hu-HU" sz="3400" dirty="0" smtClean="0"/>
              <a:t>tolat </a:t>
            </a:r>
            <a:r>
              <a:rPr lang="hu-HU" sz="3400" dirty="0"/>
              <a:t>stb</a:t>
            </a:r>
            <a:r>
              <a:rPr lang="hu-HU" sz="3400" dirty="0" smtClean="0"/>
              <a:t>.</a:t>
            </a:r>
          </a:p>
          <a:p>
            <a:pPr marL="0" indent="0">
              <a:buNone/>
            </a:pPr>
            <a:r>
              <a:rPr lang="hu-HU" sz="3400" b="1" dirty="0" smtClean="0"/>
              <a:t>3.Melléknevek </a:t>
            </a:r>
            <a:r>
              <a:rPr lang="hu-HU" sz="3400" b="1" dirty="0"/>
              <a:t>gyűjtése</a:t>
            </a:r>
            <a:r>
              <a:rPr lang="hu-HU" sz="3400" dirty="0"/>
              <a:t>: </a:t>
            </a:r>
            <a:r>
              <a:rPr lang="hu-HU" sz="3400" i="1" dirty="0"/>
              <a:t>- Milyen színű </a:t>
            </a:r>
            <a:r>
              <a:rPr lang="hu-HU" sz="3400" i="1" dirty="0" smtClean="0"/>
              <a:t>lehet az autó? (szószint)/Keress </a:t>
            </a:r>
            <a:r>
              <a:rPr lang="hu-HU" sz="3400" i="1" dirty="0"/>
              <a:t>hozzá olyan színt a </a:t>
            </a:r>
            <a:r>
              <a:rPr lang="hu-HU" sz="3400" i="1" dirty="0" smtClean="0"/>
              <a:t>szobában</a:t>
            </a:r>
            <a:r>
              <a:rPr lang="hu-HU" sz="3400" i="1" dirty="0"/>
              <a:t>!  </a:t>
            </a:r>
            <a:r>
              <a:rPr lang="hu-HU" sz="3400" i="1" dirty="0" smtClean="0"/>
              <a:t> </a:t>
            </a:r>
            <a:r>
              <a:rPr lang="hu-HU" sz="3400" i="1" dirty="0" smtClean="0">
                <a:solidFill>
                  <a:srgbClr val="FF0000"/>
                </a:solidFill>
              </a:rPr>
              <a:t>P</a:t>
            </a:r>
            <a:r>
              <a:rPr lang="hu-HU" sz="3400" dirty="0" smtClean="0">
                <a:solidFill>
                  <a:srgbClr val="FF0000"/>
                </a:solidFill>
              </a:rPr>
              <a:t>iros</a:t>
            </a:r>
            <a:r>
              <a:rPr lang="hu-HU" sz="3400" dirty="0">
                <a:solidFill>
                  <a:srgbClr val="FF0000"/>
                </a:solidFill>
              </a:rPr>
              <a:t>, mint </a:t>
            </a:r>
            <a:r>
              <a:rPr lang="hu-HU" sz="3400" dirty="0" smtClean="0">
                <a:solidFill>
                  <a:srgbClr val="FF0000"/>
                </a:solidFill>
              </a:rPr>
              <a:t>a... </a:t>
            </a:r>
          </a:p>
          <a:p>
            <a:pPr marL="0" indent="0">
              <a:buNone/>
            </a:pPr>
            <a:r>
              <a:rPr lang="hu-HU" sz="3400" b="1" dirty="0" smtClean="0">
                <a:solidFill>
                  <a:schemeClr val="tx1"/>
                </a:solidFill>
              </a:rPr>
              <a:t>4.Számnevek</a:t>
            </a:r>
            <a:r>
              <a:rPr lang="hu-HU" sz="3400" dirty="0" smtClean="0"/>
              <a:t> </a:t>
            </a:r>
            <a:r>
              <a:rPr lang="hu-HU" sz="3400" b="1" dirty="0">
                <a:solidFill>
                  <a:schemeClr val="tx1"/>
                </a:solidFill>
              </a:rPr>
              <a:t>gyűjtése</a:t>
            </a:r>
            <a:r>
              <a:rPr lang="hu-HU" sz="3400" dirty="0"/>
              <a:t>:</a:t>
            </a:r>
            <a:r>
              <a:rPr lang="hu-HU" sz="3400" i="1" dirty="0"/>
              <a:t> - Hány </a:t>
            </a:r>
            <a:r>
              <a:rPr lang="hu-HU" sz="3400" i="1" dirty="0" smtClean="0"/>
              <a:t>kereke/ ablaka /csomagtartója</a:t>
            </a:r>
            <a:r>
              <a:rPr lang="hu-HU" sz="3400" i="1" dirty="0"/>
              <a:t>/</a:t>
            </a:r>
            <a:r>
              <a:rPr lang="hu-HU" sz="3400" i="1" dirty="0" smtClean="0"/>
              <a:t> lámpája /rendszáma</a:t>
            </a:r>
            <a:r>
              <a:rPr lang="hu-HU" sz="3400" i="1" dirty="0"/>
              <a:t> </a:t>
            </a:r>
            <a:r>
              <a:rPr lang="hu-HU" sz="3400" i="1" dirty="0" smtClean="0"/>
              <a:t>/ kipufogója</a:t>
            </a:r>
            <a:r>
              <a:rPr lang="hu-HU" sz="3400" i="1" dirty="0"/>
              <a:t>/</a:t>
            </a:r>
            <a:r>
              <a:rPr lang="hu-HU" sz="3400" i="1" dirty="0" smtClean="0"/>
              <a:t> sárvédője /van ? stb</a:t>
            </a:r>
            <a:r>
              <a:rPr lang="hu-HU" sz="3400" i="1" dirty="0"/>
              <a:t>. / -</a:t>
            </a:r>
            <a:r>
              <a:rPr lang="hu-HU" sz="3400" i="1" dirty="0" err="1"/>
              <a:t>Érintsd</a:t>
            </a:r>
            <a:r>
              <a:rPr lang="hu-HU" sz="3400" i="1" dirty="0"/>
              <a:t> meg, és </a:t>
            </a:r>
            <a:r>
              <a:rPr lang="hu-HU" sz="3400" i="1" dirty="0" smtClean="0"/>
              <a:t>számolj írókéz mutató ujjával! </a:t>
            </a:r>
            <a:r>
              <a:rPr lang="hu-HU" sz="3400" i="1" dirty="0"/>
              <a:t>Melyik a több? </a:t>
            </a:r>
            <a:r>
              <a:rPr lang="hu-HU" sz="3400" i="1" dirty="0" smtClean="0"/>
              <a:t> </a:t>
            </a:r>
            <a:r>
              <a:rPr lang="hu-HU" sz="3400" i="1" dirty="0"/>
              <a:t>s</a:t>
            </a:r>
            <a:r>
              <a:rPr lang="hu-HU" sz="3400" i="1" dirty="0" smtClean="0"/>
              <a:t>tb.</a:t>
            </a:r>
            <a:endParaRPr lang="hu-HU" sz="3400" i="1" dirty="0"/>
          </a:p>
          <a:p>
            <a:pPr marL="0" indent="0">
              <a:buNone/>
            </a:pPr>
            <a:r>
              <a:rPr lang="hu-HU" sz="3400" b="1" dirty="0" smtClean="0">
                <a:solidFill>
                  <a:schemeClr val="tx1"/>
                </a:solidFill>
              </a:rPr>
              <a:t>5.Főnévi anyag ismétlése alapanyagok szerint: </a:t>
            </a:r>
            <a:r>
              <a:rPr lang="hu-HU" sz="3400" i="1" dirty="0" smtClean="0">
                <a:solidFill>
                  <a:schemeClr val="tx1"/>
                </a:solidFill>
              </a:rPr>
              <a:t>- Mi van üvegből / műanyagból /alumíniumból?</a:t>
            </a:r>
          </a:p>
          <a:p>
            <a:pPr marL="0" indent="0">
              <a:buNone/>
            </a:pPr>
            <a:r>
              <a:rPr lang="hu-HU" sz="3400" b="1" dirty="0" smtClean="0">
                <a:solidFill>
                  <a:schemeClr val="tx1"/>
                </a:solidFill>
              </a:rPr>
              <a:t>HÁZI FELADAT</a:t>
            </a:r>
            <a:r>
              <a:rPr lang="hu-HU" sz="3400" b="1" dirty="0" smtClean="0"/>
              <a:t>: Főnevek gyűjtése (alapanyagok) szerepjátékkal </a:t>
            </a:r>
            <a:r>
              <a:rPr lang="hu-HU" sz="3400" dirty="0" smtClean="0"/>
              <a:t>: </a:t>
            </a:r>
            <a:r>
              <a:rPr lang="hu-HU" sz="3400" i="1" dirty="0"/>
              <a:t>-Legyél nyomozó! </a:t>
            </a:r>
            <a:r>
              <a:rPr lang="hu-HU" sz="3400" i="1" dirty="0" smtClean="0"/>
              <a:t>Itt egy nagyító és egy álcázó sapka! Keress </a:t>
            </a:r>
            <a:r>
              <a:rPr lang="hu-HU" sz="3400" i="1" dirty="0"/>
              <a:t>az autóban olyan </a:t>
            </a:r>
            <a:r>
              <a:rPr lang="hu-HU" sz="3400" i="1" dirty="0" smtClean="0"/>
              <a:t>dolgot</a:t>
            </a:r>
            <a:r>
              <a:rPr lang="hu-HU" sz="3400" i="1" dirty="0"/>
              <a:t>, amelyek </a:t>
            </a:r>
            <a:r>
              <a:rPr lang="hu-HU" sz="3400" i="1" dirty="0" smtClean="0"/>
              <a:t>üvegből van, műanyagból van, alumíniumból  stb.?</a:t>
            </a:r>
          </a:p>
          <a:p>
            <a:pPr marL="0" indent="0">
              <a:buNone/>
            </a:pPr>
            <a:r>
              <a:rPr lang="hu-HU" sz="3400" b="1" dirty="0" smtClean="0"/>
              <a:t>Módszer</a:t>
            </a:r>
            <a:r>
              <a:rPr lang="hu-HU" sz="3400" b="1" dirty="0"/>
              <a:t>: </a:t>
            </a:r>
            <a:r>
              <a:rPr lang="hu-HU" sz="3400" dirty="0">
                <a:solidFill>
                  <a:srgbClr val="FF0000"/>
                </a:solidFill>
              </a:rPr>
              <a:t>Lexikai csomópontokkal </a:t>
            </a:r>
            <a:r>
              <a:rPr lang="hu-HU" sz="3400" dirty="0" smtClean="0">
                <a:solidFill>
                  <a:srgbClr val="FF0000"/>
                </a:solidFill>
              </a:rPr>
              <a:t>és/vagy </a:t>
            </a:r>
            <a:r>
              <a:rPr lang="hu-HU" sz="3400" dirty="0" err="1">
                <a:solidFill>
                  <a:srgbClr val="FF0000"/>
                </a:solidFill>
              </a:rPr>
              <a:t>főfogalmakkal</a:t>
            </a:r>
            <a:r>
              <a:rPr lang="hu-HU" sz="3400" dirty="0">
                <a:solidFill>
                  <a:srgbClr val="FF0000"/>
                </a:solidFill>
              </a:rPr>
              <a:t> tanítsunk</a:t>
            </a:r>
            <a:r>
              <a:rPr lang="hu-HU" sz="3400" dirty="0" smtClean="0">
                <a:solidFill>
                  <a:srgbClr val="FF0000"/>
                </a:solidFill>
              </a:rPr>
              <a:t>! </a:t>
            </a:r>
          </a:p>
          <a:p>
            <a:pPr marL="0" indent="0">
              <a:buNone/>
            </a:pPr>
            <a:r>
              <a:rPr lang="hu-HU" sz="3400" dirty="0">
                <a:solidFill>
                  <a:srgbClr val="FF0000"/>
                </a:solidFill>
              </a:rPr>
              <a:t> </a:t>
            </a:r>
            <a:r>
              <a:rPr lang="hu-HU" sz="3400" dirty="0" smtClean="0">
                <a:solidFill>
                  <a:srgbClr val="FF0000"/>
                </a:solidFill>
              </a:rPr>
              <a:t>               Szülő otthon a gyermekkel valós körülmények között játssza </a:t>
            </a:r>
            <a:r>
              <a:rPr lang="hu-HU" sz="3400" dirty="0" smtClean="0">
                <a:solidFill>
                  <a:srgbClr val="FF0000"/>
                </a:solidFill>
              </a:rPr>
              <a:t>le!</a:t>
            </a:r>
            <a:endParaRPr lang="hu-HU" sz="3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u-HU" sz="2900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485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6619</TotalTime>
  <Words>1373</Words>
  <Application>Microsoft Office PowerPoint</Application>
  <PresentationFormat>Szélesvásznú</PresentationFormat>
  <Paragraphs>237</Paragraphs>
  <Slides>26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3" baseType="lpstr">
      <vt:lpstr>Arial</vt:lpstr>
      <vt:lpstr>Calibri</vt:lpstr>
      <vt:lpstr>Garamond</vt:lpstr>
      <vt:lpstr>Monotype Corsiva</vt:lpstr>
      <vt:lpstr>Times New Roman</vt:lpstr>
      <vt:lpstr>Wingdings</vt:lpstr>
      <vt:lpstr>Organikus</vt:lpstr>
      <vt:lpstr>  NYELV-LÉTRA    Kezelési tervek nagycsoportos gyermekek  nyelvi zavar terápiájához </vt:lpstr>
      <vt:lpstr>ANYANYELV</vt:lpstr>
      <vt:lpstr>ÉLŐBESZÉD </vt:lpstr>
      <vt:lpstr>NYELV-LÉTRA</vt:lpstr>
      <vt:lpstr>Kezelési tervek 5-7éveseknek </vt:lpstr>
      <vt:lpstr>1.Fonológiai tudatosság  fonéma, szótag, rím  </vt:lpstr>
      <vt:lpstr>Példatár:  A nyelv 5 szintjén „létrázgatunk” egy feladaton belül</vt:lpstr>
      <vt:lpstr>2. Szemantikai tudatosság 4 alapszófaj </vt:lpstr>
      <vt:lpstr>Példatár:  Szófajban gazdag és differenciált mentális lexikon ötös egységben </vt:lpstr>
      <vt:lpstr>3. Morfológiai tudatosság képző, jel, rag </vt:lpstr>
      <vt:lpstr>Példatár A receptív feladat mindig áthajlik az expresszív szintre és vissza</vt:lpstr>
      <vt:lpstr>  4. Szintaktikai tudatosság</vt:lpstr>
      <vt:lpstr>Példatár:   Toldalékoltatás mondatbefejeztetésekkel</vt:lpstr>
      <vt:lpstr>5. Pragmatikai tudatosság</vt:lpstr>
      <vt:lpstr>Példatár:  Dal egy-egy sorához ritmikus kifejező mozgás</vt:lpstr>
      <vt:lpstr>Példatár:  Dal, vers tanulása szimbólumokkal  ( pl.: Szó-kép-tár képei)</vt:lpstr>
      <vt:lpstr>Mesemondás, mesehallgatás, mesefeldolgozás</vt:lpstr>
      <vt:lpstr>Zárógondolatok</vt:lpstr>
      <vt:lpstr>MÁLYI NÓRA- DÍJ</vt:lpstr>
      <vt:lpstr>PowerPoint-bemutató</vt:lpstr>
      <vt:lpstr>Köszönöm a figyelmet!</vt:lpstr>
      <vt:lpstr>WEBOGRÁFIA</vt:lpstr>
      <vt:lpstr>WEBOGRÁFIA</vt:lpstr>
      <vt:lpstr>Szakirodalom Könyvek, amik hatottak rám</vt:lpstr>
      <vt:lpstr>PowerPoint-bemutató</vt:lpstr>
      <vt:lpstr>Képek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NYELV-LÉTRA    Kezelési tervek nagycsoportos és 1. osztályos gyermekek nyelvi zavar terápiájához </dc:title>
  <dc:creator>Pedszakszolg</dc:creator>
  <cp:lastModifiedBy>Pedszakszolg</cp:lastModifiedBy>
  <cp:revision>291</cp:revision>
  <dcterms:created xsi:type="dcterms:W3CDTF">2023-05-07T07:38:39Z</dcterms:created>
  <dcterms:modified xsi:type="dcterms:W3CDTF">2023-11-16T06:24:12Z</dcterms:modified>
</cp:coreProperties>
</file>